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16"/>
  </p:notesMasterIdLst>
  <p:sldIdLst>
    <p:sldId id="256" r:id="rId2"/>
    <p:sldId id="259" r:id="rId3"/>
    <p:sldId id="268" r:id="rId4"/>
    <p:sldId id="258" r:id="rId5"/>
    <p:sldId id="265" r:id="rId6"/>
    <p:sldId id="260" r:id="rId7"/>
    <p:sldId id="261" r:id="rId8"/>
    <p:sldId id="269" r:id="rId9"/>
    <p:sldId id="262" r:id="rId10"/>
    <p:sldId id="270" r:id="rId11"/>
    <p:sldId id="264" r:id="rId12"/>
    <p:sldId id="263" r:id="rId13"/>
    <p:sldId id="266" r:id="rId14"/>
    <p:sldId id="267"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603" autoAdjust="0"/>
    <p:restoredTop sz="57160" autoAdjust="0"/>
  </p:normalViewPr>
  <p:slideViewPr>
    <p:cSldViewPr snapToGrid="0">
      <p:cViewPr varScale="1">
        <p:scale>
          <a:sx n="48" d="100"/>
          <a:sy n="48" d="100"/>
        </p:scale>
        <p:origin x="1056" y="58"/>
      </p:cViewPr>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786491-BE0A-4D0C-864C-AE430240E6EA}"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2902A9E4-6D62-4FF2-952F-90FE8D68BBBE}">
      <dgm:prSet phldrT="[Text]"/>
      <dgm:spPr/>
      <dgm:t>
        <a:bodyPr/>
        <a:lstStyle/>
        <a:p>
          <a:r>
            <a:rPr lang="en-US" dirty="0"/>
            <a:t>Explanatory variables</a:t>
          </a:r>
        </a:p>
      </dgm:t>
    </dgm:pt>
    <dgm:pt modelId="{71C22EB7-284D-43E5-824A-35E51E587FAE}" type="parTrans" cxnId="{00B0CA1A-BF89-4841-9435-8568CCBA24CC}">
      <dgm:prSet/>
      <dgm:spPr/>
      <dgm:t>
        <a:bodyPr/>
        <a:lstStyle/>
        <a:p>
          <a:endParaRPr lang="en-US"/>
        </a:p>
      </dgm:t>
    </dgm:pt>
    <dgm:pt modelId="{B2024445-735E-413F-8B8D-D2AE9D59F826}" type="sibTrans" cxnId="{00B0CA1A-BF89-4841-9435-8568CCBA24CC}">
      <dgm:prSet/>
      <dgm:spPr/>
      <dgm:t>
        <a:bodyPr/>
        <a:lstStyle/>
        <a:p>
          <a:endParaRPr lang="en-US"/>
        </a:p>
      </dgm:t>
    </dgm:pt>
    <dgm:pt modelId="{CBB14800-D10E-4DDC-9A26-21F5A4EF1F5C}">
      <dgm:prSet phldrT="[Text]"/>
      <dgm:spPr/>
      <dgm:t>
        <a:bodyPr/>
        <a:lstStyle/>
        <a:p>
          <a:r>
            <a:rPr lang="en-US" dirty="0"/>
            <a:t>Vital rate functions</a:t>
          </a:r>
        </a:p>
      </dgm:t>
    </dgm:pt>
    <dgm:pt modelId="{D78AF173-50AD-407E-8EA5-5A361DFDAFE6}" type="parTrans" cxnId="{E6136053-5B00-4E7A-BB87-B977889A2398}">
      <dgm:prSet/>
      <dgm:spPr/>
      <dgm:t>
        <a:bodyPr/>
        <a:lstStyle/>
        <a:p>
          <a:endParaRPr lang="en-US"/>
        </a:p>
      </dgm:t>
    </dgm:pt>
    <dgm:pt modelId="{91EF2513-896A-4DA2-A1C4-32EAB712E2F4}" type="sibTrans" cxnId="{E6136053-5B00-4E7A-BB87-B977889A2398}">
      <dgm:prSet/>
      <dgm:spPr/>
      <dgm:t>
        <a:bodyPr/>
        <a:lstStyle/>
        <a:p>
          <a:endParaRPr lang="en-US"/>
        </a:p>
      </dgm:t>
    </dgm:pt>
    <dgm:pt modelId="{15F068FC-10F0-4FB5-B6DF-1877E086FC3C}">
      <dgm:prSet phldrT="[Text]"/>
      <dgm:spPr/>
      <dgm:t>
        <a:bodyPr/>
        <a:lstStyle/>
        <a:p>
          <a:r>
            <a:rPr lang="en-US" dirty="0"/>
            <a:t>Survival</a:t>
          </a:r>
        </a:p>
      </dgm:t>
    </dgm:pt>
    <dgm:pt modelId="{0B93ECE5-FCC3-4A4F-AF8F-0C8AB4C61397}" type="parTrans" cxnId="{1C4B1505-2CE3-4F54-9277-D85CB5EAFFAD}">
      <dgm:prSet/>
      <dgm:spPr/>
      <dgm:t>
        <a:bodyPr/>
        <a:lstStyle/>
        <a:p>
          <a:endParaRPr lang="en-US"/>
        </a:p>
      </dgm:t>
    </dgm:pt>
    <dgm:pt modelId="{FE282E6F-A405-40AC-8116-01D1BADED8A2}" type="sibTrans" cxnId="{1C4B1505-2CE3-4F54-9277-D85CB5EAFFAD}">
      <dgm:prSet/>
      <dgm:spPr/>
      <dgm:t>
        <a:bodyPr/>
        <a:lstStyle/>
        <a:p>
          <a:endParaRPr lang="en-US"/>
        </a:p>
      </dgm:t>
    </dgm:pt>
    <dgm:pt modelId="{85697BE9-B80C-484A-861E-F4CE958F10D8}">
      <dgm:prSet phldrT="[Text]"/>
      <dgm:spPr/>
      <dgm:t>
        <a:bodyPr/>
        <a:lstStyle/>
        <a:p>
          <a:r>
            <a:rPr lang="en-US" dirty="0"/>
            <a:t>Integral projection model</a:t>
          </a:r>
        </a:p>
      </dgm:t>
    </dgm:pt>
    <dgm:pt modelId="{998E93B4-F51A-4DD7-BFCC-6DA17F69F65F}" type="parTrans" cxnId="{F1FA4415-637B-4239-ABAA-ABEC0073AB9D}">
      <dgm:prSet/>
      <dgm:spPr/>
      <dgm:t>
        <a:bodyPr/>
        <a:lstStyle/>
        <a:p>
          <a:endParaRPr lang="en-US"/>
        </a:p>
      </dgm:t>
    </dgm:pt>
    <dgm:pt modelId="{7F8768A0-4F27-4458-9104-DC01A6922A74}" type="sibTrans" cxnId="{F1FA4415-637B-4239-ABAA-ABEC0073AB9D}">
      <dgm:prSet/>
      <dgm:spPr/>
      <dgm:t>
        <a:bodyPr/>
        <a:lstStyle/>
        <a:p>
          <a:endParaRPr lang="en-US"/>
        </a:p>
      </dgm:t>
    </dgm:pt>
    <dgm:pt modelId="{184AA509-FA60-4CA4-AB34-A4075427F0DA}">
      <dgm:prSet phldrT="[Text]"/>
      <dgm:spPr/>
      <dgm:t>
        <a:bodyPr/>
        <a:lstStyle/>
        <a:p>
          <a:r>
            <a:rPr lang="en-US" dirty="0"/>
            <a:t>Fire</a:t>
          </a:r>
        </a:p>
      </dgm:t>
    </dgm:pt>
    <dgm:pt modelId="{8784F349-86F0-4B52-BEC3-D23E4F0247BF}" type="parTrans" cxnId="{5ACDEFF5-A498-4F9D-89C4-84009DC036D1}">
      <dgm:prSet/>
      <dgm:spPr/>
      <dgm:t>
        <a:bodyPr/>
        <a:lstStyle/>
        <a:p>
          <a:endParaRPr lang="en-US"/>
        </a:p>
      </dgm:t>
    </dgm:pt>
    <dgm:pt modelId="{2D67DA61-9A93-44AE-90D5-46B4F2D915D0}" type="sibTrans" cxnId="{5ACDEFF5-A498-4F9D-89C4-84009DC036D1}">
      <dgm:prSet/>
      <dgm:spPr/>
      <dgm:t>
        <a:bodyPr/>
        <a:lstStyle/>
        <a:p>
          <a:endParaRPr lang="en-US"/>
        </a:p>
      </dgm:t>
    </dgm:pt>
    <dgm:pt modelId="{7AD9235F-C096-4B07-A620-A49D8F4A9C3B}">
      <dgm:prSet phldrT="[Text]"/>
      <dgm:spPr/>
      <dgm:t>
        <a:bodyPr/>
        <a:lstStyle/>
        <a:p>
          <a:r>
            <a:rPr lang="en-US" dirty="0"/>
            <a:t>WPBR</a:t>
          </a:r>
        </a:p>
      </dgm:t>
    </dgm:pt>
    <dgm:pt modelId="{28BE3DE2-5DEB-41F5-AFC4-ECD8615B354D}" type="parTrans" cxnId="{AF0EEABE-1F03-46AB-B29E-BD0D353D9B03}">
      <dgm:prSet/>
      <dgm:spPr/>
      <dgm:t>
        <a:bodyPr/>
        <a:lstStyle/>
        <a:p>
          <a:endParaRPr lang="en-US"/>
        </a:p>
      </dgm:t>
    </dgm:pt>
    <dgm:pt modelId="{7C9A3727-A796-4A40-A33C-3570AE94026A}" type="sibTrans" cxnId="{AF0EEABE-1F03-46AB-B29E-BD0D353D9B03}">
      <dgm:prSet/>
      <dgm:spPr/>
      <dgm:t>
        <a:bodyPr/>
        <a:lstStyle/>
        <a:p>
          <a:endParaRPr lang="en-US"/>
        </a:p>
      </dgm:t>
    </dgm:pt>
    <dgm:pt modelId="{6887B1EE-6384-4A9C-87C7-039BE110B018}">
      <dgm:prSet phldrT="[Text]"/>
      <dgm:spPr/>
      <dgm:t>
        <a:bodyPr/>
        <a:lstStyle/>
        <a:p>
          <a:r>
            <a:rPr lang="en-US" dirty="0"/>
            <a:t>Basal area</a:t>
          </a:r>
        </a:p>
      </dgm:t>
    </dgm:pt>
    <dgm:pt modelId="{36332D6E-8C4D-4C57-B5E5-56417A7B8EC5}" type="parTrans" cxnId="{2F62AE07-31FD-4914-9E7C-99A00CC3BF51}">
      <dgm:prSet/>
      <dgm:spPr/>
      <dgm:t>
        <a:bodyPr/>
        <a:lstStyle/>
        <a:p>
          <a:endParaRPr lang="en-US"/>
        </a:p>
      </dgm:t>
    </dgm:pt>
    <dgm:pt modelId="{AC67B701-E776-421D-B388-1944B352F207}" type="sibTrans" cxnId="{2F62AE07-31FD-4914-9E7C-99A00CC3BF51}">
      <dgm:prSet/>
      <dgm:spPr/>
      <dgm:t>
        <a:bodyPr/>
        <a:lstStyle/>
        <a:p>
          <a:endParaRPr lang="en-US"/>
        </a:p>
      </dgm:t>
    </dgm:pt>
    <dgm:pt modelId="{1597D27B-CB2F-4D57-9542-505E61136C4E}">
      <dgm:prSet phldrT="[Text]"/>
      <dgm:spPr/>
      <dgm:t>
        <a:bodyPr/>
        <a:lstStyle/>
        <a:p>
          <a:r>
            <a:rPr lang="en-US" dirty="0"/>
            <a:t>Drought </a:t>
          </a:r>
        </a:p>
      </dgm:t>
    </dgm:pt>
    <dgm:pt modelId="{12698489-D725-4D4C-9591-9E350C20EABC}" type="parTrans" cxnId="{91612AAB-AAD7-4B24-8EA2-B4441D0ADA07}">
      <dgm:prSet/>
      <dgm:spPr/>
      <dgm:t>
        <a:bodyPr/>
        <a:lstStyle/>
        <a:p>
          <a:endParaRPr lang="en-US"/>
        </a:p>
      </dgm:t>
    </dgm:pt>
    <dgm:pt modelId="{43234DCE-3C65-479C-9D55-E43129B2FFE6}" type="sibTrans" cxnId="{91612AAB-AAD7-4B24-8EA2-B4441D0ADA07}">
      <dgm:prSet/>
      <dgm:spPr/>
      <dgm:t>
        <a:bodyPr/>
        <a:lstStyle/>
        <a:p>
          <a:endParaRPr lang="en-US"/>
        </a:p>
      </dgm:t>
    </dgm:pt>
    <dgm:pt modelId="{9912CCE0-5DB6-4F01-B834-10B1FADE8DEE}">
      <dgm:prSet phldrT="[Text]"/>
      <dgm:spPr/>
      <dgm:t>
        <a:bodyPr/>
        <a:lstStyle/>
        <a:p>
          <a:r>
            <a:rPr lang="en-US" dirty="0"/>
            <a:t>Site dryness</a:t>
          </a:r>
        </a:p>
      </dgm:t>
    </dgm:pt>
    <dgm:pt modelId="{D0C69135-7F13-4EE3-9120-FCF450775FD2}" type="parTrans" cxnId="{EA7C2BB3-1F2E-4C86-B272-4CDEB01C1E98}">
      <dgm:prSet/>
      <dgm:spPr/>
      <dgm:t>
        <a:bodyPr/>
        <a:lstStyle/>
        <a:p>
          <a:endParaRPr lang="en-US"/>
        </a:p>
      </dgm:t>
    </dgm:pt>
    <dgm:pt modelId="{339827FB-C0BE-4231-93EB-64585FF06064}" type="sibTrans" cxnId="{EA7C2BB3-1F2E-4C86-B272-4CDEB01C1E98}">
      <dgm:prSet/>
      <dgm:spPr/>
      <dgm:t>
        <a:bodyPr/>
        <a:lstStyle/>
        <a:p>
          <a:endParaRPr lang="en-US"/>
        </a:p>
      </dgm:t>
    </dgm:pt>
    <dgm:pt modelId="{AD75498D-D4FB-4557-A5D5-48BCB5FB618B}">
      <dgm:prSet phldrT="[Text]"/>
      <dgm:spPr/>
      <dgm:t>
        <a:bodyPr/>
        <a:lstStyle/>
        <a:p>
          <a:r>
            <a:rPr lang="en-US" dirty="0"/>
            <a:t>Growth</a:t>
          </a:r>
        </a:p>
      </dgm:t>
    </dgm:pt>
    <dgm:pt modelId="{49D153BE-E1BC-400E-B4F5-4FAF72943ADD}" type="parTrans" cxnId="{0937C667-6889-4A04-A25D-E2668C60C103}">
      <dgm:prSet/>
      <dgm:spPr/>
      <dgm:t>
        <a:bodyPr/>
        <a:lstStyle/>
        <a:p>
          <a:endParaRPr lang="en-US"/>
        </a:p>
      </dgm:t>
    </dgm:pt>
    <dgm:pt modelId="{F3A7FB20-42D9-4B29-A9B6-941C63B089E9}" type="sibTrans" cxnId="{0937C667-6889-4A04-A25D-E2668C60C103}">
      <dgm:prSet/>
      <dgm:spPr/>
      <dgm:t>
        <a:bodyPr/>
        <a:lstStyle/>
        <a:p>
          <a:endParaRPr lang="en-US"/>
        </a:p>
      </dgm:t>
    </dgm:pt>
    <dgm:pt modelId="{0A0B6212-C000-4BB5-99A5-39775C379F4F}">
      <dgm:prSet phldrT="[Text]"/>
      <dgm:spPr/>
      <dgm:t>
        <a:bodyPr/>
        <a:lstStyle/>
        <a:p>
          <a:r>
            <a:rPr lang="en-US" dirty="0"/>
            <a:t>Fecundity</a:t>
          </a:r>
        </a:p>
      </dgm:t>
    </dgm:pt>
    <dgm:pt modelId="{1970BB17-9F5A-4608-9277-326B617D1509}" type="parTrans" cxnId="{9160694A-399D-438A-812A-8957D63E04D8}">
      <dgm:prSet/>
      <dgm:spPr/>
      <dgm:t>
        <a:bodyPr/>
        <a:lstStyle/>
        <a:p>
          <a:endParaRPr lang="en-US"/>
        </a:p>
      </dgm:t>
    </dgm:pt>
    <dgm:pt modelId="{22AB9D58-8EB4-407E-8D9B-09B64C4F3572}" type="sibTrans" cxnId="{9160694A-399D-438A-812A-8957D63E04D8}">
      <dgm:prSet/>
      <dgm:spPr/>
      <dgm:t>
        <a:bodyPr/>
        <a:lstStyle/>
        <a:p>
          <a:endParaRPr lang="en-US"/>
        </a:p>
      </dgm:t>
    </dgm:pt>
    <dgm:pt modelId="{36998A79-E177-4B41-AAEC-FCBF2115B66E}">
      <dgm:prSet phldrT="[Text]"/>
      <dgm:spPr/>
      <dgm:t>
        <a:bodyPr/>
        <a:lstStyle/>
        <a:p>
          <a:r>
            <a:rPr lang="en-US" dirty="0"/>
            <a:t>Size-class transition matrix</a:t>
          </a:r>
        </a:p>
      </dgm:t>
    </dgm:pt>
    <dgm:pt modelId="{1B1FD59C-4A14-4DC7-91DD-913EBC6F1A27}" type="parTrans" cxnId="{9D01DADC-F9C5-4D48-8122-A578CF53AE37}">
      <dgm:prSet/>
      <dgm:spPr/>
      <dgm:t>
        <a:bodyPr/>
        <a:lstStyle/>
        <a:p>
          <a:endParaRPr lang="en-US"/>
        </a:p>
      </dgm:t>
    </dgm:pt>
    <dgm:pt modelId="{8A3DCE14-957D-44AE-8DBA-32FF2000E1AF}" type="sibTrans" cxnId="{9D01DADC-F9C5-4D48-8122-A578CF53AE37}">
      <dgm:prSet/>
      <dgm:spPr/>
      <dgm:t>
        <a:bodyPr/>
        <a:lstStyle/>
        <a:p>
          <a:endParaRPr lang="en-US"/>
        </a:p>
      </dgm:t>
    </dgm:pt>
    <dgm:pt modelId="{FBBA4351-818D-4108-8D0E-8FBCC4F9A3AC}">
      <dgm:prSet phldrT="[Text]"/>
      <dgm:spPr/>
      <dgm:t>
        <a:bodyPr/>
        <a:lstStyle/>
        <a:p>
          <a:r>
            <a:rPr lang="en-US" dirty="0"/>
            <a:t>Asymptotic population growth rate</a:t>
          </a:r>
        </a:p>
      </dgm:t>
    </dgm:pt>
    <dgm:pt modelId="{FC805886-CA38-4E29-B9E3-CCC363E94622}" type="parTrans" cxnId="{5B2B1425-D67D-4223-91E3-BB0A85D9D39B}">
      <dgm:prSet/>
      <dgm:spPr/>
      <dgm:t>
        <a:bodyPr/>
        <a:lstStyle/>
        <a:p>
          <a:endParaRPr lang="en-US"/>
        </a:p>
      </dgm:t>
    </dgm:pt>
    <dgm:pt modelId="{FB9AF8F8-62B0-4CD0-84CB-84C95122C4D3}" type="sibTrans" cxnId="{5B2B1425-D67D-4223-91E3-BB0A85D9D39B}">
      <dgm:prSet/>
      <dgm:spPr/>
      <dgm:t>
        <a:bodyPr/>
        <a:lstStyle/>
        <a:p>
          <a:endParaRPr lang="en-US"/>
        </a:p>
      </dgm:t>
    </dgm:pt>
    <dgm:pt modelId="{481F1932-024E-4C4E-9672-6B12D6953C79}">
      <dgm:prSet phldrT="[Text]"/>
      <dgm:spPr/>
      <dgm:t>
        <a:bodyPr/>
        <a:lstStyle/>
        <a:p>
          <a:r>
            <a:rPr lang="en-US" b="0" dirty="0"/>
            <a:t>Interactions with DBH</a:t>
          </a:r>
        </a:p>
      </dgm:t>
    </dgm:pt>
    <dgm:pt modelId="{E1D5DB5B-CB0C-450A-871A-80100CB87C44}" type="parTrans" cxnId="{3E5900B9-C0F9-496F-A22A-614218AB6939}">
      <dgm:prSet/>
      <dgm:spPr/>
      <dgm:t>
        <a:bodyPr/>
        <a:lstStyle/>
        <a:p>
          <a:endParaRPr lang="en-US"/>
        </a:p>
      </dgm:t>
    </dgm:pt>
    <dgm:pt modelId="{3705E4F6-0385-4F74-BDB4-C972EEBB3FEF}" type="sibTrans" cxnId="{3E5900B9-C0F9-496F-A22A-614218AB6939}">
      <dgm:prSet/>
      <dgm:spPr/>
      <dgm:t>
        <a:bodyPr/>
        <a:lstStyle/>
        <a:p>
          <a:endParaRPr lang="en-US"/>
        </a:p>
      </dgm:t>
    </dgm:pt>
    <dgm:pt modelId="{4C5A508E-E82F-47F6-A535-3A5B7E099F41}">
      <dgm:prSet phldrT="[Text]"/>
      <dgm:spPr/>
      <dgm:t>
        <a:bodyPr/>
        <a:lstStyle/>
        <a:p>
          <a:endParaRPr lang="en-US" dirty="0"/>
        </a:p>
      </dgm:t>
    </dgm:pt>
    <dgm:pt modelId="{78E3DBDA-E265-4E98-987F-E699EDB43B8D}" type="parTrans" cxnId="{83BAC617-AC08-4F4B-96EC-142EE703F071}">
      <dgm:prSet/>
      <dgm:spPr/>
      <dgm:t>
        <a:bodyPr/>
        <a:lstStyle/>
        <a:p>
          <a:endParaRPr lang="en-US"/>
        </a:p>
      </dgm:t>
    </dgm:pt>
    <dgm:pt modelId="{31696749-FBAE-4819-BF0D-DF2FE95DCEC6}" type="sibTrans" cxnId="{83BAC617-AC08-4F4B-96EC-142EE703F071}">
      <dgm:prSet/>
      <dgm:spPr/>
      <dgm:t>
        <a:bodyPr/>
        <a:lstStyle/>
        <a:p>
          <a:endParaRPr lang="en-US"/>
        </a:p>
      </dgm:t>
    </dgm:pt>
    <dgm:pt modelId="{275511BA-7CD8-4D00-AF14-9D26A8E9A62B}">
      <dgm:prSet phldrT="[Text]"/>
      <dgm:spPr/>
      <dgm:t>
        <a:bodyPr/>
        <a:lstStyle/>
        <a:p>
          <a:endParaRPr lang="en-US" dirty="0"/>
        </a:p>
      </dgm:t>
    </dgm:pt>
    <dgm:pt modelId="{2A50BD7A-E6BB-4524-8CFA-5ED8D7EBDC2C}" type="parTrans" cxnId="{002BA663-0CD9-4D6C-8141-F7212DBC99A2}">
      <dgm:prSet/>
      <dgm:spPr/>
      <dgm:t>
        <a:bodyPr/>
        <a:lstStyle/>
        <a:p>
          <a:endParaRPr lang="en-US"/>
        </a:p>
      </dgm:t>
    </dgm:pt>
    <dgm:pt modelId="{9689812B-19F0-4FFB-9AF2-617CC408520B}" type="sibTrans" cxnId="{002BA663-0CD9-4D6C-8141-F7212DBC99A2}">
      <dgm:prSet/>
      <dgm:spPr/>
      <dgm:t>
        <a:bodyPr/>
        <a:lstStyle/>
        <a:p>
          <a:endParaRPr lang="en-US"/>
        </a:p>
      </dgm:t>
    </dgm:pt>
    <dgm:pt modelId="{5DF8F0F2-46CF-4A24-A043-FEB7792F4164}">
      <dgm:prSet phldrT="[Text]"/>
      <dgm:spPr/>
      <dgm:t>
        <a:bodyPr/>
        <a:lstStyle/>
        <a:p>
          <a:endParaRPr lang="en-US" dirty="0"/>
        </a:p>
      </dgm:t>
    </dgm:pt>
    <dgm:pt modelId="{2E6687ED-0EEF-458E-A952-F70B185D4054}" type="parTrans" cxnId="{F704508F-585B-400F-8A86-E93E417F7E6A}">
      <dgm:prSet/>
      <dgm:spPr/>
      <dgm:t>
        <a:bodyPr/>
        <a:lstStyle/>
        <a:p>
          <a:endParaRPr lang="en-US"/>
        </a:p>
      </dgm:t>
    </dgm:pt>
    <dgm:pt modelId="{79DEBC39-12C3-4D07-A82B-0548C04B8BD0}" type="sibTrans" cxnId="{F704508F-585B-400F-8A86-E93E417F7E6A}">
      <dgm:prSet/>
      <dgm:spPr/>
      <dgm:t>
        <a:bodyPr/>
        <a:lstStyle/>
        <a:p>
          <a:endParaRPr lang="en-US"/>
        </a:p>
      </dgm:t>
    </dgm:pt>
    <dgm:pt modelId="{8E5D00FF-4830-4252-8395-7E3C2042B2D9}">
      <dgm:prSet phldrT="[Text]"/>
      <dgm:spPr/>
      <dgm:t>
        <a:bodyPr/>
        <a:lstStyle/>
        <a:p>
          <a:r>
            <a:rPr lang="en-US" dirty="0"/>
            <a:t>DBH</a:t>
          </a:r>
        </a:p>
      </dgm:t>
    </dgm:pt>
    <dgm:pt modelId="{64D90F33-8A5D-4ADA-84F6-47DFB61F8377}" type="parTrans" cxnId="{EF5DF22C-724D-4C83-86D3-AC405F6F1125}">
      <dgm:prSet/>
      <dgm:spPr/>
      <dgm:t>
        <a:bodyPr/>
        <a:lstStyle/>
        <a:p>
          <a:endParaRPr lang="en-US"/>
        </a:p>
      </dgm:t>
    </dgm:pt>
    <dgm:pt modelId="{C5603601-4073-4062-A236-70C1A712B2F0}" type="sibTrans" cxnId="{EF5DF22C-724D-4C83-86D3-AC405F6F1125}">
      <dgm:prSet/>
      <dgm:spPr/>
      <dgm:t>
        <a:bodyPr/>
        <a:lstStyle/>
        <a:p>
          <a:endParaRPr lang="en-US"/>
        </a:p>
      </dgm:t>
    </dgm:pt>
    <dgm:pt modelId="{53B93927-2704-4387-BE6C-9E7C4F0E6358}">
      <dgm:prSet phldrT="[Text]"/>
      <dgm:spPr/>
      <dgm:t>
        <a:bodyPr/>
        <a:lstStyle/>
        <a:p>
          <a:endParaRPr lang="en-US" b="1" dirty="0"/>
        </a:p>
      </dgm:t>
    </dgm:pt>
    <dgm:pt modelId="{F012DAA6-BB71-45AF-B3EE-126BC65D2514}" type="parTrans" cxnId="{C9D9C24A-BEA3-4BB9-AFD0-B6197D350592}">
      <dgm:prSet/>
      <dgm:spPr/>
      <dgm:t>
        <a:bodyPr/>
        <a:lstStyle/>
        <a:p>
          <a:endParaRPr lang="en-US"/>
        </a:p>
      </dgm:t>
    </dgm:pt>
    <dgm:pt modelId="{414FEAF6-75F8-4699-BCC1-B3EC562CF946}" type="sibTrans" cxnId="{C9D9C24A-BEA3-4BB9-AFD0-B6197D350592}">
      <dgm:prSet/>
      <dgm:spPr/>
      <dgm:t>
        <a:bodyPr/>
        <a:lstStyle/>
        <a:p>
          <a:endParaRPr lang="en-US"/>
        </a:p>
      </dgm:t>
    </dgm:pt>
    <dgm:pt modelId="{D635F70C-8638-4E6F-897B-93B01F345A02}">
      <dgm:prSet phldrT="[Text]"/>
      <dgm:spPr/>
      <dgm:t>
        <a:bodyPr/>
        <a:lstStyle/>
        <a:p>
          <a:endParaRPr lang="en-US" dirty="0"/>
        </a:p>
      </dgm:t>
    </dgm:pt>
    <dgm:pt modelId="{BB744C4D-A899-4115-8B67-20EE0EF6C749}" type="sibTrans" cxnId="{4BFE7D8A-35EA-4429-8434-6E923E6CE8EE}">
      <dgm:prSet/>
      <dgm:spPr/>
      <dgm:t>
        <a:bodyPr/>
        <a:lstStyle/>
        <a:p>
          <a:endParaRPr lang="en-US"/>
        </a:p>
      </dgm:t>
    </dgm:pt>
    <dgm:pt modelId="{40C09538-1EFD-4045-90C9-3FF462EE34E1}" type="parTrans" cxnId="{4BFE7D8A-35EA-4429-8434-6E923E6CE8EE}">
      <dgm:prSet/>
      <dgm:spPr/>
      <dgm:t>
        <a:bodyPr/>
        <a:lstStyle/>
        <a:p>
          <a:endParaRPr lang="en-US"/>
        </a:p>
      </dgm:t>
    </dgm:pt>
    <dgm:pt modelId="{66F313FE-EA7D-4C72-8DC2-EF2EC5A695C1}">
      <dgm:prSet phldrT="[Text]"/>
      <dgm:spPr/>
      <dgm:t>
        <a:bodyPr/>
        <a:lstStyle/>
        <a:p>
          <a:r>
            <a:rPr lang="en-US" dirty="0"/>
            <a:t>Single-step population projection</a:t>
          </a:r>
        </a:p>
      </dgm:t>
    </dgm:pt>
    <dgm:pt modelId="{44A1F06E-80AD-45ED-AEAE-044C716E5F7E}" type="parTrans" cxnId="{176EBEA9-CA36-434E-9BF7-891B3DA5FD09}">
      <dgm:prSet/>
      <dgm:spPr/>
      <dgm:t>
        <a:bodyPr/>
        <a:lstStyle/>
        <a:p>
          <a:endParaRPr lang="en-US"/>
        </a:p>
      </dgm:t>
    </dgm:pt>
    <dgm:pt modelId="{9D073BFA-FF5C-4894-B4A6-521CAC30DB1B}" type="sibTrans" cxnId="{176EBEA9-CA36-434E-9BF7-891B3DA5FD09}">
      <dgm:prSet/>
      <dgm:spPr/>
      <dgm:t>
        <a:bodyPr/>
        <a:lstStyle/>
        <a:p>
          <a:endParaRPr lang="en-US"/>
        </a:p>
      </dgm:t>
    </dgm:pt>
    <dgm:pt modelId="{CCFC399D-044C-4A13-8697-8AF7DEF8E831}" type="pres">
      <dgm:prSet presAssocID="{D6786491-BE0A-4D0C-864C-AE430240E6EA}" presName="Name0" presStyleCnt="0">
        <dgm:presLayoutVars>
          <dgm:dir/>
          <dgm:animLvl val="lvl"/>
          <dgm:resizeHandles val="exact"/>
        </dgm:presLayoutVars>
      </dgm:prSet>
      <dgm:spPr/>
    </dgm:pt>
    <dgm:pt modelId="{8B22F550-3E6C-4064-BBE9-26E87F83EACE}" type="pres">
      <dgm:prSet presAssocID="{2902A9E4-6D62-4FF2-952F-90FE8D68BBBE}" presName="composite" presStyleCnt="0"/>
      <dgm:spPr/>
    </dgm:pt>
    <dgm:pt modelId="{1DB0F861-017F-4EEC-87CA-3711B059A04B}" type="pres">
      <dgm:prSet presAssocID="{2902A9E4-6D62-4FF2-952F-90FE8D68BBBE}" presName="parTx" presStyleLbl="alignNode1" presStyleIdx="0" presStyleCnt="3">
        <dgm:presLayoutVars>
          <dgm:chMax val="0"/>
          <dgm:chPref val="0"/>
          <dgm:bulletEnabled val="1"/>
        </dgm:presLayoutVars>
      </dgm:prSet>
      <dgm:spPr/>
    </dgm:pt>
    <dgm:pt modelId="{03D2E832-0AE6-4D7A-B72C-EA9AAF0760CF}" type="pres">
      <dgm:prSet presAssocID="{2902A9E4-6D62-4FF2-952F-90FE8D68BBBE}" presName="desTx" presStyleLbl="alignAccFollowNode1" presStyleIdx="0" presStyleCnt="3">
        <dgm:presLayoutVars>
          <dgm:bulletEnabled val="1"/>
        </dgm:presLayoutVars>
      </dgm:prSet>
      <dgm:spPr/>
    </dgm:pt>
    <dgm:pt modelId="{7A3B776C-ADC1-41C3-BBFB-69863054C2DC}" type="pres">
      <dgm:prSet presAssocID="{B2024445-735E-413F-8B8D-D2AE9D59F826}" presName="space" presStyleCnt="0"/>
      <dgm:spPr/>
    </dgm:pt>
    <dgm:pt modelId="{7EC38A53-7256-4037-B432-685DE1F2F941}" type="pres">
      <dgm:prSet presAssocID="{CBB14800-D10E-4DDC-9A26-21F5A4EF1F5C}" presName="composite" presStyleCnt="0"/>
      <dgm:spPr/>
    </dgm:pt>
    <dgm:pt modelId="{E8EC4B20-93A2-4F5F-B4DA-BA59276D10A7}" type="pres">
      <dgm:prSet presAssocID="{CBB14800-D10E-4DDC-9A26-21F5A4EF1F5C}" presName="parTx" presStyleLbl="alignNode1" presStyleIdx="1" presStyleCnt="3">
        <dgm:presLayoutVars>
          <dgm:chMax val="0"/>
          <dgm:chPref val="0"/>
          <dgm:bulletEnabled val="1"/>
        </dgm:presLayoutVars>
      </dgm:prSet>
      <dgm:spPr/>
    </dgm:pt>
    <dgm:pt modelId="{2C9C79D5-0702-4B32-8138-267256553D77}" type="pres">
      <dgm:prSet presAssocID="{CBB14800-D10E-4DDC-9A26-21F5A4EF1F5C}" presName="desTx" presStyleLbl="alignAccFollowNode1" presStyleIdx="1" presStyleCnt="3">
        <dgm:presLayoutVars>
          <dgm:bulletEnabled val="1"/>
        </dgm:presLayoutVars>
      </dgm:prSet>
      <dgm:spPr/>
    </dgm:pt>
    <dgm:pt modelId="{613087F2-6E9D-4F52-AE6B-51272259604D}" type="pres">
      <dgm:prSet presAssocID="{91EF2513-896A-4DA2-A1C4-32EAB712E2F4}" presName="space" presStyleCnt="0"/>
      <dgm:spPr/>
    </dgm:pt>
    <dgm:pt modelId="{FAD29B06-9DBA-4D61-B5B3-C967654E6C15}" type="pres">
      <dgm:prSet presAssocID="{85697BE9-B80C-484A-861E-F4CE958F10D8}" presName="composite" presStyleCnt="0"/>
      <dgm:spPr/>
    </dgm:pt>
    <dgm:pt modelId="{5363002B-2080-4AC3-BEDF-35C62435D1C3}" type="pres">
      <dgm:prSet presAssocID="{85697BE9-B80C-484A-861E-F4CE958F10D8}" presName="parTx" presStyleLbl="alignNode1" presStyleIdx="2" presStyleCnt="3">
        <dgm:presLayoutVars>
          <dgm:chMax val="0"/>
          <dgm:chPref val="0"/>
          <dgm:bulletEnabled val="1"/>
        </dgm:presLayoutVars>
      </dgm:prSet>
      <dgm:spPr/>
    </dgm:pt>
    <dgm:pt modelId="{38792DCF-DD39-429C-9D19-0497BC6D4871}" type="pres">
      <dgm:prSet presAssocID="{85697BE9-B80C-484A-861E-F4CE958F10D8}" presName="desTx" presStyleLbl="alignAccFollowNode1" presStyleIdx="2" presStyleCnt="3">
        <dgm:presLayoutVars>
          <dgm:bulletEnabled val="1"/>
        </dgm:presLayoutVars>
      </dgm:prSet>
      <dgm:spPr/>
    </dgm:pt>
  </dgm:ptLst>
  <dgm:cxnLst>
    <dgm:cxn modelId="{1C4B1505-2CE3-4F54-9277-D85CB5EAFFAD}" srcId="{CBB14800-D10E-4DDC-9A26-21F5A4EF1F5C}" destId="{15F068FC-10F0-4FB5-B6DF-1877E086FC3C}" srcOrd="0" destOrd="0" parTransId="{0B93ECE5-FCC3-4A4F-AF8F-0C8AB4C61397}" sibTransId="{FE282E6F-A405-40AC-8116-01D1BADED8A2}"/>
    <dgm:cxn modelId="{2F62AE07-31FD-4914-9E7C-99A00CC3BF51}" srcId="{2902A9E4-6D62-4FF2-952F-90FE8D68BBBE}" destId="{6887B1EE-6384-4A9C-87C7-039BE110B018}" srcOrd="3" destOrd="0" parTransId="{36332D6E-8C4D-4C57-B5E5-56417A7B8EC5}" sibTransId="{AC67B701-E776-421D-B388-1944B352F207}"/>
    <dgm:cxn modelId="{F1FA4415-637B-4239-ABAA-ABEC0073AB9D}" srcId="{D6786491-BE0A-4D0C-864C-AE430240E6EA}" destId="{85697BE9-B80C-484A-861E-F4CE958F10D8}" srcOrd="2" destOrd="0" parTransId="{998E93B4-F51A-4DD7-BFCC-6DA17F69F65F}" sibTransId="{7F8768A0-4F27-4458-9104-DC01A6922A74}"/>
    <dgm:cxn modelId="{83BAC617-AC08-4F4B-96EC-142EE703F071}" srcId="{CBB14800-D10E-4DDC-9A26-21F5A4EF1F5C}" destId="{4C5A508E-E82F-47F6-A535-3A5B7E099F41}" srcOrd="2" destOrd="0" parTransId="{78E3DBDA-E265-4E98-987F-E699EDB43B8D}" sibTransId="{31696749-FBAE-4819-BF0D-DF2FE95DCEC6}"/>
    <dgm:cxn modelId="{9D467018-0B12-49AD-A1FC-2EA3E05D99DC}" type="presOf" srcId="{184AA509-FA60-4CA4-AB34-A4075427F0DA}" destId="{03D2E832-0AE6-4D7A-B72C-EA9AAF0760CF}" srcOrd="0" destOrd="1" presId="urn:microsoft.com/office/officeart/2005/8/layout/hList1"/>
    <dgm:cxn modelId="{7C0D401A-51DD-44CE-ACDA-04B8A24F43A5}" type="presOf" srcId="{275511BA-7CD8-4D00-AF14-9D26A8E9A62B}" destId="{2C9C79D5-0702-4B32-8138-267256553D77}" srcOrd="0" destOrd="1" presId="urn:microsoft.com/office/officeart/2005/8/layout/hList1"/>
    <dgm:cxn modelId="{00B0CA1A-BF89-4841-9435-8568CCBA24CC}" srcId="{D6786491-BE0A-4D0C-864C-AE430240E6EA}" destId="{2902A9E4-6D62-4FF2-952F-90FE8D68BBBE}" srcOrd="0" destOrd="0" parTransId="{71C22EB7-284D-43E5-824A-35E51E587FAE}" sibTransId="{B2024445-735E-413F-8B8D-D2AE9D59F826}"/>
    <dgm:cxn modelId="{5B2B1425-D67D-4223-91E3-BB0A85D9D39B}" srcId="{85697BE9-B80C-484A-861E-F4CE958F10D8}" destId="{FBBA4351-818D-4108-8D0E-8FBCC4F9A3AC}" srcOrd="2" destOrd="0" parTransId="{FC805886-CA38-4E29-B9E3-CCC363E94622}" sibTransId="{FB9AF8F8-62B0-4CD0-84CB-84C95122C4D3}"/>
    <dgm:cxn modelId="{B96B2727-F2AC-4FC2-B45A-04EBC9C2FE4D}" type="presOf" srcId="{1597D27B-CB2F-4D57-9542-505E61136C4E}" destId="{03D2E832-0AE6-4D7A-B72C-EA9AAF0760CF}" srcOrd="0" destOrd="4" presId="urn:microsoft.com/office/officeart/2005/8/layout/hList1"/>
    <dgm:cxn modelId="{EF5DF22C-724D-4C83-86D3-AC405F6F1125}" srcId="{2902A9E4-6D62-4FF2-952F-90FE8D68BBBE}" destId="{8E5D00FF-4830-4252-8395-7E3C2042B2D9}" srcOrd="0" destOrd="0" parTransId="{64D90F33-8A5D-4ADA-84F6-47DFB61F8377}" sibTransId="{C5603601-4073-4062-A236-70C1A712B2F0}"/>
    <dgm:cxn modelId="{002BA663-0CD9-4D6C-8141-F7212DBC99A2}" srcId="{CBB14800-D10E-4DDC-9A26-21F5A4EF1F5C}" destId="{275511BA-7CD8-4D00-AF14-9D26A8E9A62B}" srcOrd="1" destOrd="0" parTransId="{2A50BD7A-E6BB-4524-8CFA-5ED8D7EBDC2C}" sibTransId="{9689812B-19F0-4FFB-9AF2-617CC408520B}"/>
    <dgm:cxn modelId="{0937C667-6889-4A04-A25D-E2668C60C103}" srcId="{CBB14800-D10E-4DDC-9A26-21F5A4EF1F5C}" destId="{AD75498D-D4FB-4557-A5D5-48BCB5FB618B}" srcOrd="3" destOrd="0" parTransId="{49D153BE-E1BC-400E-B4F5-4FAF72943ADD}" sibTransId="{F3A7FB20-42D9-4B29-A9B6-941C63B089E9}"/>
    <dgm:cxn modelId="{9160694A-399D-438A-812A-8957D63E04D8}" srcId="{CBB14800-D10E-4DDC-9A26-21F5A4EF1F5C}" destId="{0A0B6212-C000-4BB5-99A5-39775C379F4F}" srcOrd="6" destOrd="0" parTransId="{1970BB17-9F5A-4608-9277-326B617D1509}" sibTransId="{22AB9D58-8EB4-407E-8D9B-09B64C4F3572}"/>
    <dgm:cxn modelId="{C9D9C24A-BEA3-4BB9-AFD0-B6197D350592}" srcId="{2902A9E4-6D62-4FF2-952F-90FE8D68BBBE}" destId="{53B93927-2704-4387-BE6C-9E7C4F0E6358}" srcOrd="7" destOrd="0" parTransId="{F012DAA6-BB71-45AF-B3EE-126BC65D2514}" sibTransId="{414FEAF6-75F8-4699-BCC1-B3EC562CF946}"/>
    <dgm:cxn modelId="{C0A55750-D78C-4278-89AF-B292BC47318A}" type="presOf" srcId="{D635F70C-8638-4E6F-897B-93B01F345A02}" destId="{2C9C79D5-0702-4B32-8138-267256553D77}" srcOrd="0" destOrd="5" presId="urn:microsoft.com/office/officeart/2005/8/layout/hList1"/>
    <dgm:cxn modelId="{E6136053-5B00-4E7A-BB87-B977889A2398}" srcId="{D6786491-BE0A-4D0C-864C-AE430240E6EA}" destId="{CBB14800-D10E-4DDC-9A26-21F5A4EF1F5C}" srcOrd="1" destOrd="0" parTransId="{D78AF173-50AD-407E-8EA5-5A361DFDAFE6}" sibTransId="{91EF2513-896A-4DA2-A1C4-32EAB712E2F4}"/>
    <dgm:cxn modelId="{5392A281-86CE-4646-92A1-9E5A955255D6}" type="presOf" srcId="{9912CCE0-5DB6-4F01-B834-10B1FADE8DEE}" destId="{03D2E832-0AE6-4D7A-B72C-EA9AAF0760CF}" srcOrd="0" destOrd="5" presId="urn:microsoft.com/office/officeart/2005/8/layout/hList1"/>
    <dgm:cxn modelId="{E5249783-D995-4C3F-A2A6-A4BD263548B5}" type="presOf" srcId="{4C5A508E-E82F-47F6-A535-3A5B7E099F41}" destId="{2C9C79D5-0702-4B32-8138-267256553D77}" srcOrd="0" destOrd="2" presId="urn:microsoft.com/office/officeart/2005/8/layout/hList1"/>
    <dgm:cxn modelId="{4BFE7D8A-35EA-4429-8434-6E923E6CE8EE}" srcId="{CBB14800-D10E-4DDC-9A26-21F5A4EF1F5C}" destId="{D635F70C-8638-4E6F-897B-93B01F345A02}" srcOrd="5" destOrd="0" parTransId="{40C09538-1EFD-4045-90C9-3FF462EE34E1}" sibTransId="{BB744C4D-A899-4115-8B67-20EE0EF6C749}"/>
    <dgm:cxn modelId="{A53EFB8A-E241-4690-8078-07DB134EEB1F}" type="presOf" srcId="{FBBA4351-818D-4108-8D0E-8FBCC4F9A3AC}" destId="{38792DCF-DD39-429C-9D19-0497BC6D4871}" srcOrd="0" destOrd="2" presId="urn:microsoft.com/office/officeart/2005/8/layout/hList1"/>
    <dgm:cxn modelId="{EDB7C18C-5686-4759-98D4-9911FF103B3A}" type="presOf" srcId="{D6786491-BE0A-4D0C-864C-AE430240E6EA}" destId="{CCFC399D-044C-4A13-8697-8AF7DEF8E831}" srcOrd="0" destOrd="0" presId="urn:microsoft.com/office/officeart/2005/8/layout/hList1"/>
    <dgm:cxn modelId="{F704508F-585B-400F-8A86-E93E417F7E6A}" srcId="{CBB14800-D10E-4DDC-9A26-21F5A4EF1F5C}" destId="{5DF8F0F2-46CF-4A24-A043-FEB7792F4164}" srcOrd="4" destOrd="0" parTransId="{2E6687ED-0EEF-458E-A952-F70B185D4054}" sibTransId="{79DEBC39-12C3-4D07-A82B-0548C04B8BD0}"/>
    <dgm:cxn modelId="{8AE7AD99-FCD8-4E56-96D9-7BC147217876}" type="presOf" srcId="{36998A79-E177-4B41-AAEC-FCBF2115B66E}" destId="{38792DCF-DD39-429C-9D19-0497BC6D4871}" srcOrd="0" destOrd="0" presId="urn:microsoft.com/office/officeart/2005/8/layout/hList1"/>
    <dgm:cxn modelId="{339A239A-7570-4AAA-900C-0418C61FF07B}" type="presOf" srcId="{481F1932-024E-4C4E-9672-6B12D6953C79}" destId="{03D2E832-0AE6-4D7A-B72C-EA9AAF0760CF}" srcOrd="0" destOrd="6" presId="urn:microsoft.com/office/officeart/2005/8/layout/hList1"/>
    <dgm:cxn modelId="{D6CF649E-D438-47B1-929E-6315F865058D}" type="presOf" srcId="{5DF8F0F2-46CF-4A24-A043-FEB7792F4164}" destId="{2C9C79D5-0702-4B32-8138-267256553D77}" srcOrd="0" destOrd="4" presId="urn:microsoft.com/office/officeart/2005/8/layout/hList1"/>
    <dgm:cxn modelId="{B2A6E5A5-976E-4C60-81BE-5307A068F679}" type="presOf" srcId="{0A0B6212-C000-4BB5-99A5-39775C379F4F}" destId="{2C9C79D5-0702-4B32-8138-267256553D77}" srcOrd="0" destOrd="6" presId="urn:microsoft.com/office/officeart/2005/8/layout/hList1"/>
    <dgm:cxn modelId="{A02B19A9-4076-40DF-BD69-EB0C6B91FE4D}" type="presOf" srcId="{8E5D00FF-4830-4252-8395-7E3C2042B2D9}" destId="{03D2E832-0AE6-4D7A-B72C-EA9AAF0760CF}" srcOrd="0" destOrd="0" presId="urn:microsoft.com/office/officeart/2005/8/layout/hList1"/>
    <dgm:cxn modelId="{176EBEA9-CA36-434E-9BF7-891B3DA5FD09}" srcId="{85697BE9-B80C-484A-861E-F4CE958F10D8}" destId="{66F313FE-EA7D-4C72-8DC2-EF2EC5A695C1}" srcOrd="1" destOrd="0" parTransId="{44A1F06E-80AD-45ED-AEAE-044C716E5F7E}" sibTransId="{9D073BFA-FF5C-4894-B4A6-521CAC30DB1B}"/>
    <dgm:cxn modelId="{91612AAB-AAD7-4B24-8EA2-B4441D0ADA07}" srcId="{2902A9E4-6D62-4FF2-952F-90FE8D68BBBE}" destId="{1597D27B-CB2F-4D57-9542-505E61136C4E}" srcOrd="4" destOrd="0" parTransId="{12698489-D725-4D4C-9591-9E350C20EABC}" sibTransId="{43234DCE-3C65-479C-9D55-E43129B2FFE6}"/>
    <dgm:cxn modelId="{EA7C2BB3-1F2E-4C86-B272-4CDEB01C1E98}" srcId="{2902A9E4-6D62-4FF2-952F-90FE8D68BBBE}" destId="{9912CCE0-5DB6-4F01-B834-10B1FADE8DEE}" srcOrd="5" destOrd="0" parTransId="{D0C69135-7F13-4EE3-9120-FCF450775FD2}" sibTransId="{339827FB-C0BE-4231-93EB-64585FF06064}"/>
    <dgm:cxn modelId="{3E5900B9-C0F9-496F-A22A-614218AB6939}" srcId="{2902A9E4-6D62-4FF2-952F-90FE8D68BBBE}" destId="{481F1932-024E-4C4E-9672-6B12D6953C79}" srcOrd="6" destOrd="0" parTransId="{E1D5DB5B-CB0C-450A-871A-80100CB87C44}" sibTransId="{3705E4F6-0385-4F74-BDB4-C972EEBB3FEF}"/>
    <dgm:cxn modelId="{5C5671B9-6271-42A8-9B2D-4B72081DD19E}" type="presOf" srcId="{CBB14800-D10E-4DDC-9A26-21F5A4EF1F5C}" destId="{E8EC4B20-93A2-4F5F-B4DA-BA59276D10A7}" srcOrd="0" destOrd="0" presId="urn:microsoft.com/office/officeart/2005/8/layout/hList1"/>
    <dgm:cxn modelId="{1F285EBD-716A-4D36-9F2F-7D2F1917CFF8}" type="presOf" srcId="{15F068FC-10F0-4FB5-B6DF-1877E086FC3C}" destId="{2C9C79D5-0702-4B32-8138-267256553D77}" srcOrd="0" destOrd="0" presId="urn:microsoft.com/office/officeart/2005/8/layout/hList1"/>
    <dgm:cxn modelId="{DEA8F8BD-9882-4EDF-B724-D50891AF8049}" type="presOf" srcId="{2902A9E4-6D62-4FF2-952F-90FE8D68BBBE}" destId="{1DB0F861-017F-4EEC-87CA-3711B059A04B}" srcOrd="0" destOrd="0" presId="urn:microsoft.com/office/officeart/2005/8/layout/hList1"/>
    <dgm:cxn modelId="{AF0EEABE-1F03-46AB-B29E-BD0D353D9B03}" srcId="{2902A9E4-6D62-4FF2-952F-90FE8D68BBBE}" destId="{7AD9235F-C096-4B07-A620-A49D8F4A9C3B}" srcOrd="2" destOrd="0" parTransId="{28BE3DE2-5DEB-41F5-AFC4-ECD8615B354D}" sibTransId="{7C9A3727-A796-4A40-A33C-3570AE94026A}"/>
    <dgm:cxn modelId="{326DDAD1-E459-478F-8B63-2B4C822679D0}" type="presOf" srcId="{6887B1EE-6384-4A9C-87C7-039BE110B018}" destId="{03D2E832-0AE6-4D7A-B72C-EA9AAF0760CF}" srcOrd="0" destOrd="3" presId="urn:microsoft.com/office/officeart/2005/8/layout/hList1"/>
    <dgm:cxn modelId="{7F5C9CD6-7B0F-4B71-92B0-712DA475E505}" type="presOf" srcId="{AD75498D-D4FB-4557-A5D5-48BCB5FB618B}" destId="{2C9C79D5-0702-4B32-8138-267256553D77}" srcOrd="0" destOrd="3" presId="urn:microsoft.com/office/officeart/2005/8/layout/hList1"/>
    <dgm:cxn modelId="{46747BD7-0A49-46BA-963F-A7B5F7E7A5EE}" type="presOf" srcId="{66F313FE-EA7D-4C72-8DC2-EF2EC5A695C1}" destId="{38792DCF-DD39-429C-9D19-0497BC6D4871}" srcOrd="0" destOrd="1" presId="urn:microsoft.com/office/officeart/2005/8/layout/hList1"/>
    <dgm:cxn modelId="{9D01DADC-F9C5-4D48-8122-A578CF53AE37}" srcId="{85697BE9-B80C-484A-861E-F4CE958F10D8}" destId="{36998A79-E177-4B41-AAEC-FCBF2115B66E}" srcOrd="0" destOrd="0" parTransId="{1B1FD59C-4A14-4DC7-91DD-913EBC6F1A27}" sibTransId="{8A3DCE14-957D-44AE-8DBA-32FF2000E1AF}"/>
    <dgm:cxn modelId="{AC56FDE8-F0A7-4C82-ADAC-68C7F74B72AF}" type="presOf" srcId="{7AD9235F-C096-4B07-A620-A49D8F4A9C3B}" destId="{03D2E832-0AE6-4D7A-B72C-EA9AAF0760CF}" srcOrd="0" destOrd="2" presId="urn:microsoft.com/office/officeart/2005/8/layout/hList1"/>
    <dgm:cxn modelId="{89E672F3-A410-4854-8624-C5234F2CB2C5}" type="presOf" srcId="{85697BE9-B80C-484A-861E-F4CE958F10D8}" destId="{5363002B-2080-4AC3-BEDF-35C62435D1C3}" srcOrd="0" destOrd="0" presId="urn:microsoft.com/office/officeart/2005/8/layout/hList1"/>
    <dgm:cxn modelId="{5ACDEFF5-A498-4F9D-89C4-84009DC036D1}" srcId="{2902A9E4-6D62-4FF2-952F-90FE8D68BBBE}" destId="{184AA509-FA60-4CA4-AB34-A4075427F0DA}" srcOrd="1" destOrd="0" parTransId="{8784F349-86F0-4B52-BEC3-D23E4F0247BF}" sibTransId="{2D67DA61-9A93-44AE-90D5-46B4F2D915D0}"/>
    <dgm:cxn modelId="{7BE0FEFE-0235-4C60-B1BA-FB32F7595E63}" type="presOf" srcId="{53B93927-2704-4387-BE6C-9E7C4F0E6358}" destId="{03D2E832-0AE6-4D7A-B72C-EA9AAF0760CF}" srcOrd="0" destOrd="7" presId="urn:microsoft.com/office/officeart/2005/8/layout/hList1"/>
    <dgm:cxn modelId="{E6E4D63A-25BE-4802-A11C-8643FFC75EE7}" type="presParOf" srcId="{CCFC399D-044C-4A13-8697-8AF7DEF8E831}" destId="{8B22F550-3E6C-4064-BBE9-26E87F83EACE}" srcOrd="0" destOrd="0" presId="urn:microsoft.com/office/officeart/2005/8/layout/hList1"/>
    <dgm:cxn modelId="{58AC4E54-8448-4DFA-86D2-57E3F21D12EB}" type="presParOf" srcId="{8B22F550-3E6C-4064-BBE9-26E87F83EACE}" destId="{1DB0F861-017F-4EEC-87CA-3711B059A04B}" srcOrd="0" destOrd="0" presId="urn:microsoft.com/office/officeart/2005/8/layout/hList1"/>
    <dgm:cxn modelId="{488489E8-781D-4A38-8FE2-BBFF11FDD23A}" type="presParOf" srcId="{8B22F550-3E6C-4064-BBE9-26E87F83EACE}" destId="{03D2E832-0AE6-4D7A-B72C-EA9AAF0760CF}" srcOrd="1" destOrd="0" presId="urn:microsoft.com/office/officeart/2005/8/layout/hList1"/>
    <dgm:cxn modelId="{D07953A0-2148-4965-B611-F3D9C8AD53FB}" type="presParOf" srcId="{CCFC399D-044C-4A13-8697-8AF7DEF8E831}" destId="{7A3B776C-ADC1-41C3-BBFB-69863054C2DC}" srcOrd="1" destOrd="0" presId="urn:microsoft.com/office/officeart/2005/8/layout/hList1"/>
    <dgm:cxn modelId="{F56A3E48-5D44-4167-9BAA-CF29CC08EC64}" type="presParOf" srcId="{CCFC399D-044C-4A13-8697-8AF7DEF8E831}" destId="{7EC38A53-7256-4037-B432-685DE1F2F941}" srcOrd="2" destOrd="0" presId="urn:microsoft.com/office/officeart/2005/8/layout/hList1"/>
    <dgm:cxn modelId="{D1DD95C7-437A-4578-A371-F2CB97F3329F}" type="presParOf" srcId="{7EC38A53-7256-4037-B432-685DE1F2F941}" destId="{E8EC4B20-93A2-4F5F-B4DA-BA59276D10A7}" srcOrd="0" destOrd="0" presId="urn:microsoft.com/office/officeart/2005/8/layout/hList1"/>
    <dgm:cxn modelId="{532A2C19-252C-4FC0-9E2C-FD719E98FB29}" type="presParOf" srcId="{7EC38A53-7256-4037-B432-685DE1F2F941}" destId="{2C9C79D5-0702-4B32-8138-267256553D77}" srcOrd="1" destOrd="0" presId="urn:microsoft.com/office/officeart/2005/8/layout/hList1"/>
    <dgm:cxn modelId="{EBB303E3-1C7D-4283-8110-FD58039AC354}" type="presParOf" srcId="{CCFC399D-044C-4A13-8697-8AF7DEF8E831}" destId="{613087F2-6E9D-4F52-AE6B-51272259604D}" srcOrd="3" destOrd="0" presId="urn:microsoft.com/office/officeart/2005/8/layout/hList1"/>
    <dgm:cxn modelId="{62357F61-03AF-417A-ADA2-4AA07ECB1B57}" type="presParOf" srcId="{CCFC399D-044C-4A13-8697-8AF7DEF8E831}" destId="{FAD29B06-9DBA-4D61-B5B3-C967654E6C15}" srcOrd="4" destOrd="0" presId="urn:microsoft.com/office/officeart/2005/8/layout/hList1"/>
    <dgm:cxn modelId="{744AEC56-EE4C-41D1-BD4E-33A1E3FE03CA}" type="presParOf" srcId="{FAD29B06-9DBA-4D61-B5B3-C967654E6C15}" destId="{5363002B-2080-4AC3-BEDF-35C62435D1C3}" srcOrd="0" destOrd="0" presId="urn:microsoft.com/office/officeart/2005/8/layout/hList1"/>
    <dgm:cxn modelId="{6141932B-10FB-4CB3-8C55-CF3367088629}" type="presParOf" srcId="{FAD29B06-9DBA-4D61-B5B3-C967654E6C15}" destId="{38792DCF-DD39-429C-9D19-0497BC6D487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B0F861-017F-4EEC-87CA-3711B059A04B}">
      <dsp:nvSpPr>
        <dsp:cNvPr id="0" name=""/>
        <dsp:cNvSpPr/>
      </dsp:nvSpPr>
      <dsp:spPr>
        <a:xfrm>
          <a:off x="3406" y="67335"/>
          <a:ext cx="3321239" cy="1018501"/>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dirty="0"/>
            <a:t>Explanatory variables</a:t>
          </a:r>
        </a:p>
      </dsp:txBody>
      <dsp:txXfrm>
        <a:off x="3406" y="67335"/>
        <a:ext cx="3321239" cy="1018501"/>
      </dsp:txXfrm>
    </dsp:sp>
    <dsp:sp modelId="{03D2E832-0AE6-4D7A-B72C-EA9AAF0760CF}">
      <dsp:nvSpPr>
        <dsp:cNvPr id="0" name=""/>
        <dsp:cNvSpPr/>
      </dsp:nvSpPr>
      <dsp:spPr>
        <a:xfrm>
          <a:off x="3406" y="1085837"/>
          <a:ext cx="3321239" cy="4381020"/>
        </a:xfrm>
        <a:prstGeom prst="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a:t>DBH</a:t>
          </a:r>
        </a:p>
        <a:p>
          <a:pPr marL="285750" lvl="1" indent="-285750" algn="l" defTabSz="1244600">
            <a:lnSpc>
              <a:spcPct val="90000"/>
            </a:lnSpc>
            <a:spcBef>
              <a:spcPct val="0"/>
            </a:spcBef>
            <a:spcAft>
              <a:spcPct val="15000"/>
            </a:spcAft>
            <a:buChar char="•"/>
          </a:pPr>
          <a:r>
            <a:rPr lang="en-US" sz="2800" kern="1200" dirty="0"/>
            <a:t>Fire</a:t>
          </a:r>
        </a:p>
        <a:p>
          <a:pPr marL="285750" lvl="1" indent="-285750" algn="l" defTabSz="1244600">
            <a:lnSpc>
              <a:spcPct val="90000"/>
            </a:lnSpc>
            <a:spcBef>
              <a:spcPct val="0"/>
            </a:spcBef>
            <a:spcAft>
              <a:spcPct val="15000"/>
            </a:spcAft>
            <a:buChar char="•"/>
          </a:pPr>
          <a:r>
            <a:rPr lang="en-US" sz="2800" kern="1200" dirty="0"/>
            <a:t>WPBR</a:t>
          </a:r>
        </a:p>
        <a:p>
          <a:pPr marL="285750" lvl="1" indent="-285750" algn="l" defTabSz="1244600">
            <a:lnSpc>
              <a:spcPct val="90000"/>
            </a:lnSpc>
            <a:spcBef>
              <a:spcPct val="0"/>
            </a:spcBef>
            <a:spcAft>
              <a:spcPct val="15000"/>
            </a:spcAft>
            <a:buChar char="•"/>
          </a:pPr>
          <a:r>
            <a:rPr lang="en-US" sz="2800" kern="1200" dirty="0"/>
            <a:t>Basal area</a:t>
          </a:r>
        </a:p>
        <a:p>
          <a:pPr marL="285750" lvl="1" indent="-285750" algn="l" defTabSz="1244600">
            <a:lnSpc>
              <a:spcPct val="90000"/>
            </a:lnSpc>
            <a:spcBef>
              <a:spcPct val="0"/>
            </a:spcBef>
            <a:spcAft>
              <a:spcPct val="15000"/>
            </a:spcAft>
            <a:buChar char="•"/>
          </a:pPr>
          <a:r>
            <a:rPr lang="en-US" sz="2800" kern="1200" dirty="0"/>
            <a:t>Drought </a:t>
          </a:r>
        </a:p>
        <a:p>
          <a:pPr marL="285750" lvl="1" indent="-285750" algn="l" defTabSz="1244600">
            <a:lnSpc>
              <a:spcPct val="90000"/>
            </a:lnSpc>
            <a:spcBef>
              <a:spcPct val="0"/>
            </a:spcBef>
            <a:spcAft>
              <a:spcPct val="15000"/>
            </a:spcAft>
            <a:buChar char="•"/>
          </a:pPr>
          <a:r>
            <a:rPr lang="en-US" sz="2800" kern="1200" dirty="0"/>
            <a:t>Site dryness</a:t>
          </a:r>
        </a:p>
        <a:p>
          <a:pPr marL="285750" lvl="1" indent="-285750" algn="l" defTabSz="1244600">
            <a:lnSpc>
              <a:spcPct val="90000"/>
            </a:lnSpc>
            <a:spcBef>
              <a:spcPct val="0"/>
            </a:spcBef>
            <a:spcAft>
              <a:spcPct val="15000"/>
            </a:spcAft>
            <a:buChar char="•"/>
          </a:pPr>
          <a:r>
            <a:rPr lang="en-US" sz="2800" b="0" kern="1200" dirty="0"/>
            <a:t>Interactions with DBH</a:t>
          </a:r>
        </a:p>
        <a:p>
          <a:pPr marL="285750" lvl="1" indent="-285750" algn="l" defTabSz="1244600">
            <a:lnSpc>
              <a:spcPct val="90000"/>
            </a:lnSpc>
            <a:spcBef>
              <a:spcPct val="0"/>
            </a:spcBef>
            <a:spcAft>
              <a:spcPct val="15000"/>
            </a:spcAft>
            <a:buChar char="•"/>
          </a:pPr>
          <a:endParaRPr lang="en-US" sz="2800" b="1" kern="1200" dirty="0"/>
        </a:p>
      </dsp:txBody>
      <dsp:txXfrm>
        <a:off x="3406" y="1085837"/>
        <a:ext cx="3321239" cy="4381020"/>
      </dsp:txXfrm>
    </dsp:sp>
    <dsp:sp modelId="{E8EC4B20-93A2-4F5F-B4DA-BA59276D10A7}">
      <dsp:nvSpPr>
        <dsp:cNvPr id="0" name=""/>
        <dsp:cNvSpPr/>
      </dsp:nvSpPr>
      <dsp:spPr>
        <a:xfrm>
          <a:off x="3789618" y="67335"/>
          <a:ext cx="3321239" cy="1018501"/>
        </a:xfrm>
        <a:prstGeom prst="rect">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dirty="0"/>
            <a:t>Vital rate functions</a:t>
          </a:r>
        </a:p>
      </dsp:txBody>
      <dsp:txXfrm>
        <a:off x="3789618" y="67335"/>
        <a:ext cx="3321239" cy="1018501"/>
      </dsp:txXfrm>
    </dsp:sp>
    <dsp:sp modelId="{2C9C79D5-0702-4B32-8138-267256553D77}">
      <dsp:nvSpPr>
        <dsp:cNvPr id="0" name=""/>
        <dsp:cNvSpPr/>
      </dsp:nvSpPr>
      <dsp:spPr>
        <a:xfrm>
          <a:off x="3789618" y="1085837"/>
          <a:ext cx="3321239" cy="4381020"/>
        </a:xfrm>
        <a:prstGeom prst="rect">
          <a:avLst/>
        </a:prstGeom>
        <a:solidFill>
          <a:schemeClr val="accent3">
            <a:tint val="40000"/>
            <a:alpha val="90000"/>
            <a:hueOff val="0"/>
            <a:satOff val="0"/>
            <a:lumOff val="0"/>
            <a:alphaOff val="0"/>
          </a:schemeClr>
        </a:solidFill>
        <a:ln w="1587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a:t>Survival</a:t>
          </a:r>
        </a:p>
        <a:p>
          <a:pPr marL="285750" lvl="1" indent="-285750" algn="l" defTabSz="1244600">
            <a:lnSpc>
              <a:spcPct val="90000"/>
            </a:lnSpc>
            <a:spcBef>
              <a:spcPct val="0"/>
            </a:spcBef>
            <a:spcAft>
              <a:spcPct val="15000"/>
            </a:spcAft>
            <a:buChar char="•"/>
          </a:pPr>
          <a:endParaRPr lang="en-US" sz="2800" kern="1200" dirty="0"/>
        </a:p>
        <a:p>
          <a:pPr marL="285750" lvl="1" indent="-285750" algn="l" defTabSz="1244600">
            <a:lnSpc>
              <a:spcPct val="90000"/>
            </a:lnSpc>
            <a:spcBef>
              <a:spcPct val="0"/>
            </a:spcBef>
            <a:spcAft>
              <a:spcPct val="15000"/>
            </a:spcAft>
            <a:buChar char="•"/>
          </a:pPr>
          <a:endParaRPr lang="en-US" sz="2800" kern="1200" dirty="0"/>
        </a:p>
        <a:p>
          <a:pPr marL="285750" lvl="1" indent="-285750" algn="l" defTabSz="1244600">
            <a:lnSpc>
              <a:spcPct val="90000"/>
            </a:lnSpc>
            <a:spcBef>
              <a:spcPct val="0"/>
            </a:spcBef>
            <a:spcAft>
              <a:spcPct val="15000"/>
            </a:spcAft>
            <a:buChar char="•"/>
          </a:pPr>
          <a:r>
            <a:rPr lang="en-US" sz="2800" kern="1200" dirty="0"/>
            <a:t>Growth</a:t>
          </a:r>
        </a:p>
        <a:p>
          <a:pPr marL="285750" lvl="1" indent="-285750" algn="l" defTabSz="1244600">
            <a:lnSpc>
              <a:spcPct val="90000"/>
            </a:lnSpc>
            <a:spcBef>
              <a:spcPct val="0"/>
            </a:spcBef>
            <a:spcAft>
              <a:spcPct val="15000"/>
            </a:spcAft>
            <a:buChar char="•"/>
          </a:pPr>
          <a:endParaRPr lang="en-US" sz="2800" kern="1200" dirty="0"/>
        </a:p>
        <a:p>
          <a:pPr marL="285750" lvl="1" indent="-285750" algn="l" defTabSz="1244600">
            <a:lnSpc>
              <a:spcPct val="90000"/>
            </a:lnSpc>
            <a:spcBef>
              <a:spcPct val="0"/>
            </a:spcBef>
            <a:spcAft>
              <a:spcPct val="15000"/>
            </a:spcAft>
            <a:buChar char="•"/>
          </a:pPr>
          <a:endParaRPr lang="en-US" sz="2800" kern="1200" dirty="0"/>
        </a:p>
        <a:p>
          <a:pPr marL="285750" lvl="1" indent="-285750" algn="l" defTabSz="1244600">
            <a:lnSpc>
              <a:spcPct val="90000"/>
            </a:lnSpc>
            <a:spcBef>
              <a:spcPct val="0"/>
            </a:spcBef>
            <a:spcAft>
              <a:spcPct val="15000"/>
            </a:spcAft>
            <a:buChar char="•"/>
          </a:pPr>
          <a:r>
            <a:rPr lang="en-US" sz="2800" kern="1200" dirty="0"/>
            <a:t>Fecundity</a:t>
          </a:r>
        </a:p>
      </dsp:txBody>
      <dsp:txXfrm>
        <a:off x="3789618" y="1085837"/>
        <a:ext cx="3321239" cy="4381020"/>
      </dsp:txXfrm>
    </dsp:sp>
    <dsp:sp modelId="{5363002B-2080-4AC3-BEDF-35C62435D1C3}">
      <dsp:nvSpPr>
        <dsp:cNvPr id="0" name=""/>
        <dsp:cNvSpPr/>
      </dsp:nvSpPr>
      <dsp:spPr>
        <a:xfrm>
          <a:off x="7575831" y="67335"/>
          <a:ext cx="3321239" cy="1018501"/>
        </a:xfrm>
        <a:prstGeom prst="rect">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dirty="0"/>
            <a:t>Integral projection model</a:t>
          </a:r>
        </a:p>
      </dsp:txBody>
      <dsp:txXfrm>
        <a:off x="7575831" y="67335"/>
        <a:ext cx="3321239" cy="1018501"/>
      </dsp:txXfrm>
    </dsp:sp>
    <dsp:sp modelId="{38792DCF-DD39-429C-9D19-0497BC6D4871}">
      <dsp:nvSpPr>
        <dsp:cNvPr id="0" name=""/>
        <dsp:cNvSpPr/>
      </dsp:nvSpPr>
      <dsp:spPr>
        <a:xfrm>
          <a:off x="7575831" y="1085837"/>
          <a:ext cx="3321239" cy="4381020"/>
        </a:xfrm>
        <a:prstGeom prst="rect">
          <a:avLst/>
        </a:prstGeom>
        <a:solidFill>
          <a:schemeClr val="accent4">
            <a:tint val="40000"/>
            <a:alpha val="90000"/>
            <a:hueOff val="0"/>
            <a:satOff val="0"/>
            <a:lumOff val="0"/>
            <a:alphaOff val="0"/>
          </a:schemeClr>
        </a:solidFill>
        <a:ln w="1587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a:t>Size-class transition matrix</a:t>
          </a:r>
        </a:p>
        <a:p>
          <a:pPr marL="285750" lvl="1" indent="-285750" algn="l" defTabSz="1244600">
            <a:lnSpc>
              <a:spcPct val="90000"/>
            </a:lnSpc>
            <a:spcBef>
              <a:spcPct val="0"/>
            </a:spcBef>
            <a:spcAft>
              <a:spcPct val="15000"/>
            </a:spcAft>
            <a:buChar char="•"/>
          </a:pPr>
          <a:r>
            <a:rPr lang="en-US" sz="2800" kern="1200" dirty="0"/>
            <a:t>Single-step population projection</a:t>
          </a:r>
        </a:p>
        <a:p>
          <a:pPr marL="285750" lvl="1" indent="-285750" algn="l" defTabSz="1244600">
            <a:lnSpc>
              <a:spcPct val="90000"/>
            </a:lnSpc>
            <a:spcBef>
              <a:spcPct val="0"/>
            </a:spcBef>
            <a:spcAft>
              <a:spcPct val="15000"/>
            </a:spcAft>
            <a:buChar char="•"/>
          </a:pPr>
          <a:r>
            <a:rPr lang="en-US" sz="2800" kern="1200" dirty="0"/>
            <a:t>Asymptotic population growth rate</a:t>
          </a:r>
        </a:p>
      </dsp:txBody>
      <dsp:txXfrm>
        <a:off x="7575831" y="1085837"/>
        <a:ext cx="3321239" cy="438102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B785AE-5764-4A4D-B2C7-87519411186F}" type="datetimeFigureOut">
              <a:rPr lang="en-US" smtClean="0"/>
              <a:t>6/24/2022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07ADEE-CEC4-458D-86F3-2D0F45386A68}" type="slidenum">
              <a:rPr lang="en-US" smtClean="0"/>
              <a:t>‹#›</a:t>
            </a:fld>
            <a:endParaRPr lang="en-US"/>
          </a:p>
        </p:txBody>
      </p:sp>
    </p:spTree>
    <p:extLst>
      <p:ext uri="{BB962C8B-B14F-4D97-AF65-F5344CB8AC3E}">
        <p14:creationId xmlns:p14="http://schemas.microsoft.com/office/powerpoint/2010/main" val="2291962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project is a demographic assessment of sugar pine using nearly</a:t>
            </a:r>
            <a:r>
              <a:rPr lang="en-US" baseline="0" dirty="0"/>
              <a:t> range-wide plot data</a:t>
            </a:r>
            <a:endParaRPr lang="en-US" dirty="0"/>
          </a:p>
        </p:txBody>
      </p:sp>
      <p:sp>
        <p:nvSpPr>
          <p:cNvPr id="4" name="Slide Number Placeholder 3"/>
          <p:cNvSpPr>
            <a:spLocks noGrp="1"/>
          </p:cNvSpPr>
          <p:nvPr>
            <p:ph type="sldNum" sz="quarter" idx="5"/>
          </p:nvPr>
        </p:nvSpPr>
        <p:spPr/>
        <p:txBody>
          <a:bodyPr/>
          <a:lstStyle/>
          <a:p>
            <a:fld id="{6F07ADEE-CEC4-458D-86F3-2D0F45386A68}" type="slidenum">
              <a:rPr lang="en-US" smtClean="0"/>
              <a:t>1</a:t>
            </a:fld>
            <a:endParaRPr lang="en-US"/>
          </a:p>
        </p:txBody>
      </p:sp>
    </p:spTree>
    <p:extLst>
      <p:ext uri="{BB962C8B-B14F-4D97-AF65-F5344CB8AC3E}">
        <p14:creationId xmlns:p14="http://schemas.microsoft.com/office/powerpoint/2010/main" val="11873384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stressor scenarios, </a:t>
            </a:r>
          </a:p>
          <a:p>
            <a:r>
              <a:rPr lang="en-US" dirty="0"/>
              <a:t>Again</a:t>
            </a:r>
            <a:r>
              <a:rPr lang="en-US" baseline="0" dirty="0"/>
              <a:t> we see a strong negative effect of fire, which reduced the growth rates of all trees regardless of their size.</a:t>
            </a:r>
          </a:p>
          <a:p>
            <a:r>
              <a:rPr lang="en-US" baseline="0" dirty="0"/>
              <a:t>WPBR actually seems to have increased the growth of the smallest stems but reduced that of the largest ones. I think what’s going on here is that the cankers caused by the disease are actually inflating the stem diameter on small infected trees.</a:t>
            </a:r>
          </a:p>
          <a:p>
            <a:r>
              <a:rPr lang="en-US" baseline="0" dirty="0"/>
              <a:t>Finally, we can see that high neighborhood basal area dramatically reduced the growth of the smallest stems.</a:t>
            </a:r>
          </a:p>
        </p:txBody>
      </p:sp>
      <p:sp>
        <p:nvSpPr>
          <p:cNvPr id="4" name="Slide Number Placeholder 3"/>
          <p:cNvSpPr>
            <a:spLocks noGrp="1"/>
          </p:cNvSpPr>
          <p:nvPr>
            <p:ph type="sldNum" sz="quarter" idx="5"/>
          </p:nvPr>
        </p:nvSpPr>
        <p:spPr/>
        <p:txBody>
          <a:bodyPr/>
          <a:lstStyle/>
          <a:p>
            <a:fld id="{6F07ADEE-CEC4-458D-86F3-2D0F45386A68}" type="slidenum">
              <a:rPr lang="en-US" smtClean="0"/>
              <a:t>10</a:t>
            </a:fld>
            <a:endParaRPr lang="en-US"/>
          </a:p>
        </p:txBody>
      </p:sp>
    </p:spTree>
    <p:extLst>
      <p:ext uri="{BB962C8B-B14F-4D97-AF65-F5344CB8AC3E}">
        <p14:creationId xmlns:p14="http://schemas.microsoft.com/office/powerpoint/2010/main" val="4271712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t>
            </a:r>
            <a:r>
              <a:rPr lang="en-US" dirty="0" err="1"/>
              <a:t>synthesizeing</a:t>
            </a:r>
            <a:r>
              <a:rPr lang="en-US" dirty="0"/>
              <a:t> these </a:t>
            </a:r>
            <a:r>
              <a:rPr lang="en-US" dirty="0" err="1"/>
              <a:t>susrvival</a:t>
            </a:r>
            <a:r>
              <a:rPr lang="en-US" dirty="0"/>
              <a:t> and</a:t>
            </a:r>
            <a:r>
              <a:rPr lang="en-US" baseline="0" dirty="0"/>
              <a:t> growth functions with our simple fecundity model, we can project the change in the size of the average population (red line), including the uncertainty in the vital rate parameters. </a:t>
            </a:r>
          </a:p>
          <a:p>
            <a:r>
              <a:rPr lang="en-US" baseline="0" dirty="0"/>
              <a:t>We see that populations are predicted to decline under most scenarios, including the “undisturbed” scenario where fire and WPBR are absent and BA, dryness, and drought are at mean levels.</a:t>
            </a:r>
          </a:p>
          <a:p>
            <a:r>
              <a:rPr lang="en-US" baseline="0" dirty="0"/>
              <a:t>The decline is especially severe under the fire scenario, and moderately severe under WPBR and high BA scenarios.</a:t>
            </a:r>
          </a:p>
          <a:p>
            <a:r>
              <a:rPr lang="en-US" baseline="0" dirty="0"/>
              <a:t>The only scenario where steady state population was plausible was under the low BA scenario, where neighborhood basal area is 1 SD below the mean across all plots.</a:t>
            </a:r>
            <a:endParaRPr lang="en-US" dirty="0"/>
          </a:p>
        </p:txBody>
      </p:sp>
      <p:sp>
        <p:nvSpPr>
          <p:cNvPr id="4" name="Slide Number Placeholder 3"/>
          <p:cNvSpPr>
            <a:spLocks noGrp="1"/>
          </p:cNvSpPr>
          <p:nvPr>
            <p:ph type="sldNum" sz="quarter" idx="5"/>
          </p:nvPr>
        </p:nvSpPr>
        <p:spPr/>
        <p:txBody>
          <a:bodyPr/>
          <a:lstStyle/>
          <a:p>
            <a:fld id="{6F07ADEE-CEC4-458D-86F3-2D0F45386A68}" type="slidenum">
              <a:rPr lang="en-US" smtClean="0"/>
              <a:t>11</a:t>
            </a:fld>
            <a:endParaRPr lang="en-US"/>
          </a:p>
        </p:txBody>
      </p:sp>
    </p:spTree>
    <p:extLst>
      <p:ext uri="{BB962C8B-B14F-4D97-AF65-F5344CB8AC3E}">
        <p14:creationId xmlns:p14="http://schemas.microsoft.com/office/powerpoint/2010/main" val="4161575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if we</a:t>
            </a:r>
            <a:r>
              <a:rPr lang="en-US" baseline="0" dirty="0"/>
              <a:t> project those changes out across many censuses, we get the asymptotic population growth rate.</a:t>
            </a:r>
          </a:p>
          <a:p>
            <a:r>
              <a:rPr lang="en-US" baseline="0" dirty="0"/>
              <a:t>Where lambda = 1 the population is predicted to be at a steady state, neither increasing nor decreasing. &gt;1 is increase, &lt;1 is decrease</a:t>
            </a:r>
          </a:p>
          <a:p>
            <a:r>
              <a:rPr lang="en-US" baseline="0" dirty="0"/>
              <a:t>Again we see populations generally predicted to decline long term, including in the </a:t>
            </a:r>
            <a:r>
              <a:rPr lang="en-US" baseline="0" dirty="0" err="1"/>
              <a:t>undiisturbed</a:t>
            </a:r>
            <a:r>
              <a:rPr lang="en-US" baseline="0" dirty="0"/>
              <a:t> scenario.</a:t>
            </a:r>
          </a:p>
          <a:p>
            <a:r>
              <a:rPr lang="en-US" baseline="0" dirty="0"/>
              <a:t>Fire scenario looks really bad here, but in the real world a fire doesn’t occur every census cycle. What I think is most helpful about this figure is the negative asymptotic population growth rate even in the absence of fire and WPBR, and at mean levels of BA , drought, and dryness. This doesn’t bode well for the outlook of sugar pine.</a:t>
            </a:r>
          </a:p>
          <a:p>
            <a:r>
              <a:rPr lang="en-US" baseline="0" dirty="0"/>
              <a:t>The bright spots are the low BA, low drought, and wet site scenarios, where population is predicted to hold steady.</a:t>
            </a:r>
            <a:endParaRPr lang="en-US" dirty="0"/>
          </a:p>
        </p:txBody>
      </p:sp>
      <p:sp>
        <p:nvSpPr>
          <p:cNvPr id="4" name="Slide Number Placeholder 3"/>
          <p:cNvSpPr>
            <a:spLocks noGrp="1"/>
          </p:cNvSpPr>
          <p:nvPr>
            <p:ph type="sldNum" sz="quarter" idx="5"/>
          </p:nvPr>
        </p:nvSpPr>
        <p:spPr/>
        <p:txBody>
          <a:bodyPr/>
          <a:lstStyle/>
          <a:p>
            <a:fld id="{6F07ADEE-CEC4-458D-86F3-2D0F45386A68}" type="slidenum">
              <a:rPr lang="en-US" smtClean="0"/>
              <a:t>12</a:t>
            </a:fld>
            <a:endParaRPr lang="en-US"/>
          </a:p>
        </p:txBody>
      </p:sp>
    </p:spTree>
    <p:extLst>
      <p:ext uri="{BB962C8B-B14F-4D97-AF65-F5344CB8AC3E}">
        <p14:creationId xmlns:p14="http://schemas.microsoft.com/office/powerpoint/2010/main" val="1560417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Takeaways from this</a:t>
            </a:r>
            <a:r>
              <a:rPr lang="en-US" baseline="0" dirty="0"/>
              <a:t> study are:</a:t>
            </a:r>
          </a:p>
          <a:p>
            <a:pPr marL="171450" indent="-171450">
              <a:buFontTx/>
              <a:buChar char="-"/>
            </a:pPr>
            <a:r>
              <a:rPr lang="en-US" baseline="0" dirty="0"/>
              <a:t>Observed population trend is negative</a:t>
            </a:r>
          </a:p>
          <a:p>
            <a:pPr marL="171450" indent="-171450">
              <a:buFontTx/>
              <a:buChar char="-"/>
            </a:pPr>
            <a:r>
              <a:rPr lang="en-US" baseline="0" dirty="0"/>
              <a:t>Fire is a severe stressor</a:t>
            </a:r>
          </a:p>
          <a:p>
            <a:pPr marL="171450" indent="-171450">
              <a:buFontTx/>
              <a:buChar char="-"/>
            </a:pPr>
            <a:r>
              <a:rPr lang="en-US" baseline="0" dirty="0"/>
              <a:t>Population predicted to decline both immediately and long term under most scenarios</a:t>
            </a:r>
          </a:p>
          <a:p>
            <a:pPr marL="171450" indent="-171450">
              <a:buFontTx/>
              <a:buChar char="-"/>
            </a:pPr>
            <a:r>
              <a:rPr lang="en-US" baseline="0" dirty="0"/>
              <a:t>Conservation should address fire </a:t>
            </a:r>
            <a:r>
              <a:rPr lang="en-US" baseline="0" dirty="0" err="1"/>
              <a:t>ristk</a:t>
            </a:r>
            <a:r>
              <a:rPr lang="en-US" baseline="0" dirty="0"/>
              <a:t>, density, and WPBR: The silver lining is that these are tractable challenges which forest management can address.</a:t>
            </a:r>
          </a:p>
          <a:p>
            <a:pPr marL="171450" indent="-171450">
              <a:buFontTx/>
              <a:buChar char="-"/>
            </a:pPr>
            <a:r>
              <a:rPr lang="en-US" baseline="0" dirty="0"/>
              <a:t>More data is needed to better understand fecundity and its relationship with these stressors.</a:t>
            </a:r>
            <a:endParaRPr lang="en-US" dirty="0"/>
          </a:p>
        </p:txBody>
      </p:sp>
      <p:sp>
        <p:nvSpPr>
          <p:cNvPr id="4" name="Slide Number Placeholder 3"/>
          <p:cNvSpPr>
            <a:spLocks noGrp="1"/>
          </p:cNvSpPr>
          <p:nvPr>
            <p:ph type="sldNum" sz="quarter" idx="5"/>
          </p:nvPr>
        </p:nvSpPr>
        <p:spPr/>
        <p:txBody>
          <a:bodyPr/>
          <a:lstStyle/>
          <a:p>
            <a:fld id="{6F07ADEE-CEC4-458D-86F3-2D0F45386A68}" type="slidenum">
              <a:rPr lang="en-US" smtClean="0"/>
              <a:t>13</a:t>
            </a:fld>
            <a:endParaRPr lang="en-US"/>
          </a:p>
        </p:txBody>
      </p:sp>
    </p:spTree>
    <p:extLst>
      <p:ext uri="{BB962C8B-B14F-4D97-AF65-F5344CB8AC3E}">
        <p14:creationId xmlns:p14="http://schemas.microsoft.com/office/powerpoint/2010/main" val="3864848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work would not have been possible without data from the USDA forest service, funding from the national park service, and the support of my advisors and coauthors Dr. Scott Stephens and Dr. John Battles</a:t>
            </a:r>
            <a:endParaRPr lang="en-US" dirty="0"/>
          </a:p>
        </p:txBody>
      </p:sp>
      <p:sp>
        <p:nvSpPr>
          <p:cNvPr id="4" name="Slide Number Placeholder 3"/>
          <p:cNvSpPr>
            <a:spLocks noGrp="1"/>
          </p:cNvSpPr>
          <p:nvPr>
            <p:ph type="sldNum" sz="quarter" idx="5"/>
          </p:nvPr>
        </p:nvSpPr>
        <p:spPr/>
        <p:txBody>
          <a:bodyPr/>
          <a:lstStyle/>
          <a:p>
            <a:fld id="{6F07ADEE-CEC4-458D-86F3-2D0F45386A68}" type="slidenum">
              <a:rPr lang="en-US" smtClean="0"/>
              <a:t>14</a:t>
            </a:fld>
            <a:endParaRPr lang="en-US"/>
          </a:p>
        </p:txBody>
      </p:sp>
    </p:spTree>
    <p:extLst>
      <p:ext uri="{BB962C8B-B14F-4D97-AF65-F5344CB8AC3E}">
        <p14:creationId xmlns:p14="http://schemas.microsoft.com/office/powerpoint/2010/main" val="2785092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sugar pine?</a:t>
            </a:r>
          </a:p>
          <a:p>
            <a:r>
              <a:rPr lang="en-US" dirty="0"/>
              <a:t>Sugar pine is an important component of the mixed conifer forest type which is common throughout California and Oregon in the western US.</a:t>
            </a:r>
          </a:p>
          <a:p>
            <a:r>
              <a:rPr lang="en-US" dirty="0"/>
              <a:t>It generally</a:t>
            </a:r>
            <a:r>
              <a:rPr lang="en-US" baseline="0" dirty="0"/>
              <a:t> makes up 5-25% of basal area in forests where it occurs</a:t>
            </a:r>
          </a:p>
          <a:p>
            <a:r>
              <a:rPr lang="en-US" baseline="0" dirty="0"/>
              <a:t>Sugar pines are important commercially for their timber, their seeds are an important food source for wildlife, and large trees like sugar pine provide important ecological services.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Finally, it’s just a cool tree: Sugar pine is the largest of the pines, which has earned it the nickname “queen of the Sierra”</a:t>
            </a:r>
          </a:p>
          <a:p>
            <a:r>
              <a:rPr lang="en-US" baseline="0" dirty="0"/>
              <a:t>However, sugar pine is facing numerous threats.</a:t>
            </a:r>
          </a:p>
        </p:txBody>
      </p:sp>
      <p:sp>
        <p:nvSpPr>
          <p:cNvPr id="4" name="Slide Number Placeholder 3"/>
          <p:cNvSpPr>
            <a:spLocks noGrp="1"/>
          </p:cNvSpPr>
          <p:nvPr>
            <p:ph type="sldNum" sz="quarter" idx="5"/>
          </p:nvPr>
        </p:nvSpPr>
        <p:spPr/>
        <p:txBody>
          <a:bodyPr/>
          <a:lstStyle/>
          <a:p>
            <a:fld id="{6F07ADEE-CEC4-458D-86F3-2D0F45386A68}" type="slidenum">
              <a:rPr lang="en-US" smtClean="0"/>
              <a:t>2</a:t>
            </a:fld>
            <a:endParaRPr lang="en-US"/>
          </a:p>
        </p:txBody>
      </p:sp>
    </p:spTree>
    <p:extLst>
      <p:ext uri="{BB962C8B-B14F-4D97-AF65-F5344CB8AC3E}">
        <p14:creationId xmlns:p14="http://schemas.microsoft.com/office/powerpoint/2010/main" val="745346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mixed conifer forests where sugar pine occurs are adapted to a high frequency / low severity fire regime.</a:t>
            </a:r>
          </a:p>
          <a:p>
            <a:r>
              <a:rPr lang="en-US" baseline="0" dirty="0"/>
              <a:t>Effective fire suppression and widespread logging in the 20</a:t>
            </a:r>
            <a:r>
              <a:rPr lang="en-US" baseline="30000" dirty="0"/>
              <a:t>th</a:t>
            </a:r>
            <a:r>
              <a:rPr lang="en-US" baseline="0" dirty="0"/>
              <a:t> century disrupted this disturbance regime. Without frequent fires, the second growth forests have grown back much denser than they would have been historically, with negative consequences for sugar pine, which is one of the less tolerant MCF species.</a:t>
            </a:r>
          </a:p>
          <a:p>
            <a:r>
              <a:rPr lang="en-US" baseline="0" dirty="0"/>
              <a:t>Fire suppression has also resulted in a buildup of surface fuels, which in recent years have combined with a warming climate to increase the area affected by high severity fire. Sugar pine is not serotinous and relies on having large fire-resistant adult trees survive the fire to produce the next generation. With the increases in high severity fire, larger and larger swaths of the landscape have no surviving adult trees, which threatens not just sugar pine but the MCF forest type generally.</a:t>
            </a:r>
          </a:p>
          <a:p>
            <a:r>
              <a:rPr lang="en-US" baseline="0" dirty="0"/>
              <a:t>WPBR is an invasive fungal pathogen which reduces the vigor of large trees and can kill small ones by girdling them. WPBR has become widespread throughout the range of sugar pine since its introduction in the early 20</a:t>
            </a:r>
            <a:r>
              <a:rPr lang="en-US" baseline="30000" dirty="0"/>
              <a:t>th</a:t>
            </a:r>
            <a:r>
              <a:rPr lang="en-US" baseline="0" dirty="0"/>
              <a:t> century.</a:t>
            </a:r>
          </a:p>
          <a:p>
            <a:r>
              <a:rPr lang="en-US" baseline="0" dirty="0"/>
              <a:t>During the 2012-2016 severe drought in California, millions of stressed trees were killed by extensive outbreaks of bark beetles, including mountain pine beetle, which attacks sugar pine. MPB is an especially severe threat because once the outbreak gets rolling they tend to kill the largest individuals, which are otherwise more resistant to most threats.</a:t>
            </a:r>
          </a:p>
          <a:p>
            <a:r>
              <a:rPr lang="en-US" baseline="0" dirty="0"/>
              <a:t>This project came about because </a:t>
            </a:r>
            <a:r>
              <a:rPr lang="en-US" baseline="0" dirty="0" err="1"/>
              <a:t>manangers</a:t>
            </a:r>
            <a:r>
              <a:rPr lang="en-US" baseline="0" dirty="0"/>
              <a:t> in Sequoia and Kings Canyon National Parks saw local declines in their sugar pine population and were concerned. They wanted to better understand the status of the species overall and get a sense for how to prioritize management aimed at mitigating these stressors.</a:t>
            </a:r>
          </a:p>
        </p:txBody>
      </p:sp>
      <p:sp>
        <p:nvSpPr>
          <p:cNvPr id="4" name="Slide Number Placeholder 3"/>
          <p:cNvSpPr>
            <a:spLocks noGrp="1"/>
          </p:cNvSpPr>
          <p:nvPr>
            <p:ph type="sldNum" sz="quarter" idx="5"/>
          </p:nvPr>
        </p:nvSpPr>
        <p:spPr/>
        <p:txBody>
          <a:bodyPr/>
          <a:lstStyle/>
          <a:p>
            <a:fld id="{6F07ADEE-CEC4-458D-86F3-2D0F45386A68}" type="slidenum">
              <a:rPr lang="en-US" smtClean="0"/>
              <a:t>3</a:t>
            </a:fld>
            <a:endParaRPr lang="en-US"/>
          </a:p>
        </p:txBody>
      </p:sp>
    </p:spTree>
    <p:extLst>
      <p:ext uri="{BB962C8B-B14F-4D97-AF65-F5344CB8AC3E}">
        <p14:creationId xmlns:p14="http://schemas.microsoft.com/office/powerpoint/2010/main" val="1240192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a:t>
            </a:r>
            <a:r>
              <a:rPr lang="en-US" baseline="0" dirty="0"/>
              <a:t> we wanted to understand the demographic status and role of these stressors across the range of sugar pine, we turned to the forest inventory and analysis (FIA) dataset. This is a nationwide network of field inventory plots which has existed in its current form since 2001.</a:t>
            </a:r>
          </a:p>
          <a:p>
            <a:r>
              <a:rPr lang="en-US" baseline="0" dirty="0"/>
              <a:t>Plots were established from 2001-2010 and are remeasured once every 10 years, so for this study we have one initial census and one </a:t>
            </a:r>
            <a:r>
              <a:rPr lang="en-US" baseline="0" dirty="0" err="1"/>
              <a:t>followup</a:t>
            </a:r>
            <a:r>
              <a:rPr lang="en-US" baseline="0" dirty="0"/>
              <a:t> census from each of 1221 plots where sugar pine was present.</a:t>
            </a:r>
          </a:p>
          <a:p>
            <a:r>
              <a:rPr lang="en-US" baseline="0" dirty="0"/>
              <a:t>On each plot, </a:t>
            </a:r>
            <a:r>
              <a:rPr lang="en-US" baseline="0" dirty="0" err="1"/>
              <a:t>theres</a:t>
            </a:r>
            <a:r>
              <a:rPr lang="en-US" baseline="0" dirty="0"/>
              <a:t> a network of fixed area subplots where all stems &gt; 2.54 cm DBH are inventoried (species, </a:t>
            </a:r>
            <a:r>
              <a:rPr lang="en-US" baseline="0" dirty="0" err="1"/>
              <a:t>dbh</a:t>
            </a:r>
            <a:r>
              <a:rPr lang="en-US" baseline="0" dirty="0"/>
              <a:t>, live/dead, disease). </a:t>
            </a:r>
          </a:p>
          <a:p>
            <a:r>
              <a:rPr lang="en-US" baseline="0" dirty="0"/>
              <a:t>They also record the presence of significant (killed more than 25% of BA) disturbances, such as fire.</a:t>
            </a:r>
          </a:p>
          <a:p>
            <a:r>
              <a:rPr lang="en-US" baseline="0" dirty="0"/>
              <a:t>We combined this plot data with climatic water deficit data from </a:t>
            </a:r>
            <a:r>
              <a:rPr lang="en-US" baseline="0" dirty="0" err="1"/>
              <a:t>Terraclimate</a:t>
            </a:r>
            <a:r>
              <a:rPr lang="en-US" baseline="0" dirty="0"/>
              <a:t> to understand the climatic conditions experienced by each individual between the initial and </a:t>
            </a:r>
            <a:r>
              <a:rPr lang="en-US" baseline="0" dirty="0" err="1"/>
              <a:t>followup</a:t>
            </a:r>
            <a:r>
              <a:rPr lang="en-US" baseline="0" dirty="0"/>
              <a:t> census.</a:t>
            </a:r>
            <a:endParaRPr lang="en-US" dirty="0"/>
          </a:p>
        </p:txBody>
      </p:sp>
      <p:sp>
        <p:nvSpPr>
          <p:cNvPr id="4" name="Slide Number Placeholder 3"/>
          <p:cNvSpPr>
            <a:spLocks noGrp="1"/>
          </p:cNvSpPr>
          <p:nvPr>
            <p:ph type="sldNum" sz="quarter" idx="5"/>
          </p:nvPr>
        </p:nvSpPr>
        <p:spPr/>
        <p:txBody>
          <a:bodyPr/>
          <a:lstStyle/>
          <a:p>
            <a:fld id="{6F07ADEE-CEC4-458D-86F3-2D0F45386A68}" type="slidenum">
              <a:rPr lang="en-US" smtClean="0"/>
              <a:t>4</a:t>
            </a:fld>
            <a:endParaRPr lang="en-US"/>
          </a:p>
        </p:txBody>
      </p:sp>
    </p:spTree>
    <p:extLst>
      <p:ext uri="{BB962C8B-B14F-4D97-AF65-F5344CB8AC3E}">
        <p14:creationId xmlns:p14="http://schemas.microsoft.com/office/powerpoint/2010/main" val="2828208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of the first things we found was that abundance, whether measured by total basal area or total stem density, declined between the initial censuses (2001-2009) and the </a:t>
            </a:r>
            <a:r>
              <a:rPr lang="en-US" baseline="0" dirty="0" err="1"/>
              <a:t>followup</a:t>
            </a:r>
            <a:r>
              <a:rPr lang="en-US" baseline="0" dirty="0"/>
              <a:t> censuses (2010-2019). </a:t>
            </a:r>
          </a:p>
          <a:p>
            <a:r>
              <a:rPr lang="en-US" baseline="0" dirty="0"/>
              <a:t>This graph shows mean +/- 1 SE basal area and stem density across all plots where PILA was present at initial or </a:t>
            </a:r>
            <a:r>
              <a:rPr lang="en-US" baseline="0" dirty="0" err="1"/>
              <a:t>followup</a:t>
            </a:r>
            <a:r>
              <a:rPr lang="en-US" baseline="0" dirty="0"/>
              <a:t> census. </a:t>
            </a:r>
          </a:p>
          <a:p>
            <a:r>
              <a:rPr lang="en-US" baseline="0" dirty="0"/>
              <a:t>But we wanted to understand how the various stressors were contributing to this decline.</a:t>
            </a:r>
            <a:endParaRPr lang="en-US" dirty="0"/>
          </a:p>
        </p:txBody>
      </p:sp>
      <p:sp>
        <p:nvSpPr>
          <p:cNvPr id="4" name="Slide Number Placeholder 3"/>
          <p:cNvSpPr>
            <a:spLocks noGrp="1"/>
          </p:cNvSpPr>
          <p:nvPr>
            <p:ph type="sldNum" sz="quarter" idx="5"/>
          </p:nvPr>
        </p:nvSpPr>
        <p:spPr/>
        <p:txBody>
          <a:bodyPr/>
          <a:lstStyle/>
          <a:p>
            <a:fld id="{6F07ADEE-CEC4-458D-86F3-2D0F45386A68}" type="slidenum">
              <a:rPr lang="en-US" smtClean="0"/>
              <a:t>5</a:t>
            </a:fld>
            <a:endParaRPr lang="en-US"/>
          </a:p>
        </p:txBody>
      </p:sp>
    </p:spTree>
    <p:extLst>
      <p:ext uri="{BB962C8B-B14F-4D97-AF65-F5344CB8AC3E}">
        <p14:creationId xmlns:p14="http://schemas.microsoft.com/office/powerpoint/2010/main" val="577645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that, we constructed vital rate models for survival, growth, and fecundity and synthesized them into an integral projection population model.</a:t>
            </a:r>
          </a:p>
          <a:p>
            <a:r>
              <a:rPr lang="en-US" dirty="0"/>
              <a:t>The explanatory variables for the survival and growth functions were ….</a:t>
            </a:r>
          </a:p>
          <a:p>
            <a:r>
              <a:rPr lang="en-US" dirty="0"/>
              <a:t>Random effects for plot and </a:t>
            </a:r>
            <a:r>
              <a:rPr lang="en-US"/>
              <a:t>ecoregion.</a:t>
            </a:r>
            <a:endParaRPr lang="en-US" dirty="0"/>
          </a:p>
          <a:p>
            <a:r>
              <a:rPr lang="en-US" dirty="0"/>
              <a:t>Because new recruits were so rare</a:t>
            </a:r>
            <a:r>
              <a:rPr lang="en-US" baseline="0" dirty="0"/>
              <a:t> in this dataset, we had to make do with a simpler intercept-only model for fecundity, describing the average number of new recruits produced by each existing stem on the plot.</a:t>
            </a:r>
          </a:p>
          <a:p>
            <a:r>
              <a:rPr lang="en-US" baseline="0" dirty="0"/>
              <a:t>The response variables were:</a:t>
            </a:r>
          </a:p>
          <a:p>
            <a:pPr marL="171450" indent="-171450">
              <a:buFontTx/>
              <a:buChar char="-"/>
            </a:pPr>
            <a:r>
              <a:rPr lang="en-US" baseline="0" dirty="0"/>
              <a:t>survival: Bernoulli-distributed live/dead status at the </a:t>
            </a:r>
            <a:r>
              <a:rPr lang="en-US" baseline="0" dirty="0" err="1"/>
              <a:t>followup</a:t>
            </a:r>
            <a:r>
              <a:rPr lang="en-US" baseline="0" dirty="0"/>
              <a:t> census</a:t>
            </a:r>
          </a:p>
          <a:p>
            <a:pPr marL="171450" indent="-171450">
              <a:buFontTx/>
              <a:buChar char="-"/>
            </a:pPr>
            <a:r>
              <a:rPr lang="en-US" baseline="0" dirty="0"/>
              <a:t>Growth: truncated-normal distributed DBH at the </a:t>
            </a:r>
            <a:r>
              <a:rPr lang="en-US" baseline="0" dirty="0" err="1"/>
              <a:t>followup</a:t>
            </a:r>
            <a:r>
              <a:rPr lang="en-US" baseline="0" dirty="0"/>
              <a:t> census</a:t>
            </a:r>
          </a:p>
          <a:p>
            <a:pPr marL="171450" indent="-171450">
              <a:buFontTx/>
              <a:buChar char="-"/>
            </a:pPr>
            <a:r>
              <a:rPr lang="en-US" baseline="0" dirty="0"/>
              <a:t>Fecundity: the number of new recruits on each plot at the </a:t>
            </a:r>
            <a:r>
              <a:rPr lang="en-US" baseline="0" dirty="0" err="1"/>
              <a:t>followup</a:t>
            </a:r>
            <a:r>
              <a:rPr lang="en-US" baseline="0" dirty="0"/>
              <a:t> census</a:t>
            </a:r>
          </a:p>
          <a:p>
            <a:pPr marL="0" indent="0">
              <a:buFontTx/>
              <a:buNone/>
            </a:pPr>
            <a:r>
              <a:rPr lang="en-US" baseline="0" dirty="0"/>
              <a:t>Used </a:t>
            </a:r>
            <a:r>
              <a:rPr lang="en-US" baseline="0" dirty="0" err="1"/>
              <a:t>basyesian</a:t>
            </a:r>
            <a:r>
              <a:rPr lang="en-US" baseline="0" dirty="0"/>
              <a:t> estimation to estimate the parameters for these vital rate functions, then used the posterior distributions for the vital rate parameters construct a size class transition matrix for an integral projection model with 99 2.54 cm wide size bins. </a:t>
            </a:r>
          </a:p>
          <a:p>
            <a:pPr marL="0" indent="0">
              <a:buFontTx/>
              <a:buNone/>
            </a:pPr>
            <a:r>
              <a:rPr lang="en-US" baseline="0" dirty="0"/>
              <a:t>We used this integral projection model in two ways:</a:t>
            </a:r>
          </a:p>
          <a:p>
            <a:pPr marL="171450" indent="-171450">
              <a:buFontTx/>
              <a:buChar char="-"/>
            </a:pPr>
            <a:r>
              <a:rPr lang="en-US" baseline="0" dirty="0"/>
              <a:t>Projected the change in the average population over a single 10 year census interval under a variety of scenarios (each scenario representing the presence of a single stressors)</a:t>
            </a:r>
          </a:p>
          <a:p>
            <a:pPr marL="171450" indent="-171450">
              <a:buFontTx/>
              <a:buChar char="-"/>
            </a:pPr>
            <a:r>
              <a:rPr lang="en-US" baseline="0" dirty="0"/>
              <a:t>Extracted the </a:t>
            </a:r>
            <a:r>
              <a:rPr lang="en-US" baseline="0" dirty="0" err="1"/>
              <a:t>asympototic</a:t>
            </a:r>
            <a:r>
              <a:rPr lang="en-US" baseline="0" dirty="0"/>
              <a:t> population growth rate, to understand the long term outlook for populations under the same suite of scenarios)</a:t>
            </a:r>
          </a:p>
          <a:p>
            <a:endParaRPr lang="en-US" dirty="0"/>
          </a:p>
        </p:txBody>
      </p:sp>
      <p:sp>
        <p:nvSpPr>
          <p:cNvPr id="4" name="Slide Number Placeholder 3"/>
          <p:cNvSpPr>
            <a:spLocks noGrp="1"/>
          </p:cNvSpPr>
          <p:nvPr>
            <p:ph type="sldNum" sz="quarter" idx="5"/>
          </p:nvPr>
        </p:nvSpPr>
        <p:spPr/>
        <p:txBody>
          <a:bodyPr/>
          <a:lstStyle/>
          <a:p>
            <a:fld id="{6F07ADEE-CEC4-458D-86F3-2D0F45386A68}" type="slidenum">
              <a:rPr lang="en-US" smtClean="0"/>
              <a:t>6</a:t>
            </a:fld>
            <a:endParaRPr lang="en-US"/>
          </a:p>
        </p:txBody>
      </p:sp>
    </p:spTree>
    <p:extLst>
      <p:ext uri="{BB962C8B-B14F-4D97-AF65-F5344CB8AC3E}">
        <p14:creationId xmlns:p14="http://schemas.microsoft.com/office/powerpoint/2010/main" val="3915658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a:t>
            </a:r>
          </a:p>
          <a:p>
            <a:r>
              <a:rPr lang="en-US" dirty="0"/>
              <a:t>What</a:t>
            </a:r>
            <a:r>
              <a:rPr lang="en-US" baseline="0" dirty="0"/>
              <a:t> you’re looking at: Size on the x axis, predicted survival on the y axis. In the top left, fire and WPBR are absent, and other stressors are held at 0 (the scaled mean). In the other panels, a single stressor is present/absent as the green/purple lines, while other stressors are at absent/mean values.</a:t>
            </a:r>
          </a:p>
          <a:p>
            <a:r>
              <a:rPr lang="en-US" baseline="0" dirty="0"/>
              <a:t>You can see that survival rates were low for the smallest stems, and then increased with size. </a:t>
            </a:r>
            <a:r>
              <a:rPr lang="en-US" baseline="0" dirty="0" err="1"/>
              <a:t>Theres</a:t>
            </a:r>
            <a:r>
              <a:rPr lang="en-US" baseline="0" dirty="0"/>
              <a:t> a quadratic effect for size, and survival actually declines for the largest individuals (graph shows up to the 95</a:t>
            </a:r>
            <a:r>
              <a:rPr lang="en-US" baseline="30000" dirty="0"/>
              <a:t>th</a:t>
            </a:r>
            <a:r>
              <a:rPr lang="en-US" baseline="0" dirty="0"/>
              <a:t> percentile size). </a:t>
            </a:r>
            <a:endParaRPr lang="en-US" dirty="0"/>
          </a:p>
        </p:txBody>
      </p:sp>
      <p:sp>
        <p:nvSpPr>
          <p:cNvPr id="4" name="Slide Number Placeholder 3"/>
          <p:cNvSpPr>
            <a:spLocks noGrp="1"/>
          </p:cNvSpPr>
          <p:nvPr>
            <p:ph type="sldNum" sz="quarter" idx="5"/>
          </p:nvPr>
        </p:nvSpPr>
        <p:spPr/>
        <p:txBody>
          <a:bodyPr/>
          <a:lstStyle/>
          <a:p>
            <a:fld id="{6F07ADEE-CEC4-458D-86F3-2D0F45386A68}" type="slidenum">
              <a:rPr lang="en-US" smtClean="0"/>
              <a:t>7</a:t>
            </a:fld>
            <a:endParaRPr lang="en-US"/>
          </a:p>
        </p:txBody>
      </p:sp>
    </p:spTree>
    <p:extLst>
      <p:ext uri="{BB962C8B-B14F-4D97-AF65-F5344CB8AC3E}">
        <p14:creationId xmlns:p14="http://schemas.microsoft.com/office/powerpoint/2010/main" val="760711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jumps out clearly is that fire had a very strong negative effect on survival rates, for both large and small stems but especially small ones.</a:t>
            </a:r>
          </a:p>
          <a:p>
            <a:r>
              <a:rPr lang="en-US" baseline="0" dirty="0"/>
              <a:t>WPBR and high neighborhood basal area had less strong negative effects on small stems.</a:t>
            </a:r>
            <a:endParaRPr lang="en-US" dirty="0"/>
          </a:p>
        </p:txBody>
      </p:sp>
      <p:sp>
        <p:nvSpPr>
          <p:cNvPr id="4" name="Slide Number Placeholder 3"/>
          <p:cNvSpPr>
            <a:spLocks noGrp="1"/>
          </p:cNvSpPr>
          <p:nvPr>
            <p:ph type="sldNum" sz="quarter" idx="5"/>
          </p:nvPr>
        </p:nvSpPr>
        <p:spPr/>
        <p:txBody>
          <a:bodyPr/>
          <a:lstStyle/>
          <a:p>
            <a:fld id="{6F07ADEE-CEC4-458D-86F3-2D0F45386A68}" type="slidenum">
              <a:rPr lang="en-US" smtClean="0"/>
              <a:t>8</a:t>
            </a:fld>
            <a:endParaRPr lang="en-US"/>
          </a:p>
        </p:txBody>
      </p:sp>
    </p:spTree>
    <p:extLst>
      <p:ext uri="{BB962C8B-B14F-4D97-AF65-F5344CB8AC3E}">
        <p14:creationId xmlns:p14="http://schemas.microsoft.com/office/powerpoint/2010/main" val="12974590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Growth: same idea, but now DBH growth (difference between </a:t>
            </a:r>
            <a:r>
              <a:rPr lang="en-US" dirty="0" err="1"/>
              <a:t>followup</a:t>
            </a:r>
            <a:r>
              <a:rPr lang="en-US" baseline="0" dirty="0"/>
              <a:t> size and initial size) is on the y axis.</a:t>
            </a:r>
          </a:p>
          <a:p>
            <a:r>
              <a:rPr lang="en-US" baseline="0" dirty="0"/>
              <a:t>You can see that smaller stems grew less than large stems, and that growth declined again for the largest stems.</a:t>
            </a:r>
            <a:endParaRPr lang="en-US" dirty="0"/>
          </a:p>
        </p:txBody>
      </p:sp>
      <p:sp>
        <p:nvSpPr>
          <p:cNvPr id="4" name="Slide Number Placeholder 3"/>
          <p:cNvSpPr>
            <a:spLocks noGrp="1"/>
          </p:cNvSpPr>
          <p:nvPr>
            <p:ph type="sldNum" sz="quarter" idx="5"/>
          </p:nvPr>
        </p:nvSpPr>
        <p:spPr/>
        <p:txBody>
          <a:bodyPr/>
          <a:lstStyle/>
          <a:p>
            <a:fld id="{6F07ADEE-CEC4-458D-86F3-2D0F45386A68}" type="slidenum">
              <a:rPr lang="en-US" smtClean="0"/>
              <a:t>9</a:t>
            </a:fld>
            <a:endParaRPr lang="en-US"/>
          </a:p>
        </p:txBody>
      </p:sp>
    </p:spTree>
    <p:extLst>
      <p:ext uri="{BB962C8B-B14F-4D97-AF65-F5344CB8AC3E}">
        <p14:creationId xmlns:p14="http://schemas.microsoft.com/office/powerpoint/2010/main" val="668051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81BC100-95E9-4244-B0A8-9373ED708C8D}" type="datetimeFigureOut">
              <a:rPr lang="en-US" smtClean="0"/>
              <a:t>6/24/2022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81F03D-7D85-4E91-A0A5-101AE75CB9D8}"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2032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1BC100-95E9-4244-B0A8-9373ED708C8D}" type="datetimeFigureOut">
              <a:rPr lang="en-US" smtClean="0"/>
              <a:t>6/24/2022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81F03D-7D85-4E91-A0A5-101AE75CB9D8}" type="slidenum">
              <a:rPr lang="en-US" smtClean="0"/>
              <a:t>‹#›</a:t>
            </a:fld>
            <a:endParaRPr lang="en-US"/>
          </a:p>
        </p:txBody>
      </p:sp>
    </p:spTree>
    <p:extLst>
      <p:ext uri="{BB962C8B-B14F-4D97-AF65-F5344CB8AC3E}">
        <p14:creationId xmlns:p14="http://schemas.microsoft.com/office/powerpoint/2010/main" val="13260130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1BC100-95E9-4244-B0A8-9373ED708C8D}" type="datetimeFigureOut">
              <a:rPr lang="en-US" smtClean="0"/>
              <a:t>6/24/2022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81F03D-7D85-4E91-A0A5-101AE75CB9D8}" type="slidenum">
              <a:rPr lang="en-US" smtClean="0"/>
              <a:t>‹#›</a:t>
            </a:fld>
            <a:endParaRPr lang="en-US"/>
          </a:p>
        </p:txBody>
      </p:sp>
    </p:spTree>
    <p:extLst>
      <p:ext uri="{BB962C8B-B14F-4D97-AF65-F5344CB8AC3E}">
        <p14:creationId xmlns:p14="http://schemas.microsoft.com/office/powerpoint/2010/main" val="3155173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1BC100-95E9-4244-B0A8-9373ED708C8D}" type="datetimeFigureOut">
              <a:rPr lang="en-US" smtClean="0"/>
              <a:t>6/24/2022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81F03D-7D85-4E91-A0A5-101AE75CB9D8}" type="slidenum">
              <a:rPr lang="en-US" smtClean="0"/>
              <a:t>‹#›</a:t>
            </a:fld>
            <a:endParaRPr lang="en-US"/>
          </a:p>
        </p:txBody>
      </p:sp>
    </p:spTree>
    <p:extLst>
      <p:ext uri="{BB962C8B-B14F-4D97-AF65-F5344CB8AC3E}">
        <p14:creationId xmlns:p14="http://schemas.microsoft.com/office/powerpoint/2010/main" val="16706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1BC100-95E9-4244-B0A8-9373ED708C8D}" type="datetimeFigureOut">
              <a:rPr lang="en-US" smtClean="0"/>
              <a:t>6/24/2022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81F03D-7D85-4E91-A0A5-101AE75CB9D8}"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3110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81BC100-95E9-4244-B0A8-9373ED708C8D}" type="datetimeFigureOut">
              <a:rPr lang="en-US" smtClean="0"/>
              <a:t>6/24/2022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81F03D-7D85-4E91-A0A5-101AE75CB9D8}" type="slidenum">
              <a:rPr lang="en-US" smtClean="0"/>
              <a:t>‹#›</a:t>
            </a:fld>
            <a:endParaRPr lang="en-US"/>
          </a:p>
        </p:txBody>
      </p:sp>
    </p:spTree>
    <p:extLst>
      <p:ext uri="{BB962C8B-B14F-4D97-AF65-F5344CB8AC3E}">
        <p14:creationId xmlns:p14="http://schemas.microsoft.com/office/powerpoint/2010/main" val="3040480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1BC100-95E9-4244-B0A8-9373ED708C8D}" type="datetimeFigureOut">
              <a:rPr lang="en-US" smtClean="0"/>
              <a:t>6/24/2022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181F03D-7D85-4E91-A0A5-101AE75CB9D8}" type="slidenum">
              <a:rPr lang="en-US" smtClean="0"/>
              <a:t>‹#›</a:t>
            </a:fld>
            <a:endParaRPr lang="en-US"/>
          </a:p>
        </p:txBody>
      </p:sp>
    </p:spTree>
    <p:extLst>
      <p:ext uri="{BB962C8B-B14F-4D97-AF65-F5344CB8AC3E}">
        <p14:creationId xmlns:p14="http://schemas.microsoft.com/office/powerpoint/2010/main" val="1414891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1BC100-95E9-4244-B0A8-9373ED708C8D}" type="datetimeFigureOut">
              <a:rPr lang="en-US" smtClean="0"/>
              <a:t>6/24/2022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181F03D-7D85-4E91-A0A5-101AE75CB9D8}" type="slidenum">
              <a:rPr lang="en-US" smtClean="0"/>
              <a:t>‹#›</a:t>
            </a:fld>
            <a:endParaRPr lang="en-US"/>
          </a:p>
        </p:txBody>
      </p:sp>
    </p:spTree>
    <p:extLst>
      <p:ext uri="{BB962C8B-B14F-4D97-AF65-F5344CB8AC3E}">
        <p14:creationId xmlns:p14="http://schemas.microsoft.com/office/powerpoint/2010/main" val="2677074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81BC100-95E9-4244-B0A8-9373ED708C8D}" type="datetimeFigureOut">
              <a:rPr lang="en-US" smtClean="0"/>
              <a:t>6/24/2022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6181F03D-7D85-4E91-A0A5-101AE75CB9D8}" type="slidenum">
              <a:rPr lang="en-US" smtClean="0"/>
              <a:t>‹#›</a:t>
            </a:fld>
            <a:endParaRPr lang="en-US"/>
          </a:p>
        </p:txBody>
      </p:sp>
    </p:spTree>
    <p:extLst>
      <p:ext uri="{BB962C8B-B14F-4D97-AF65-F5344CB8AC3E}">
        <p14:creationId xmlns:p14="http://schemas.microsoft.com/office/powerpoint/2010/main" val="484067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81BC100-95E9-4244-B0A8-9373ED708C8D}" type="datetimeFigureOut">
              <a:rPr lang="en-US" smtClean="0"/>
              <a:t>6/24/2022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181F03D-7D85-4E91-A0A5-101AE75CB9D8}" type="slidenum">
              <a:rPr lang="en-US" smtClean="0"/>
              <a:t>‹#›</a:t>
            </a:fld>
            <a:endParaRPr lang="en-US"/>
          </a:p>
        </p:txBody>
      </p:sp>
    </p:spTree>
    <p:extLst>
      <p:ext uri="{BB962C8B-B14F-4D97-AF65-F5344CB8AC3E}">
        <p14:creationId xmlns:p14="http://schemas.microsoft.com/office/powerpoint/2010/main" val="1669426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1BC100-95E9-4244-B0A8-9373ED708C8D}" type="datetimeFigureOut">
              <a:rPr lang="en-US" smtClean="0"/>
              <a:t>6/24/2022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81F03D-7D85-4E91-A0A5-101AE75CB9D8}" type="slidenum">
              <a:rPr lang="en-US" smtClean="0"/>
              <a:t>‹#›</a:t>
            </a:fld>
            <a:endParaRPr lang="en-US"/>
          </a:p>
        </p:txBody>
      </p:sp>
    </p:spTree>
    <p:extLst>
      <p:ext uri="{BB962C8B-B14F-4D97-AF65-F5344CB8AC3E}">
        <p14:creationId xmlns:p14="http://schemas.microsoft.com/office/powerpoint/2010/main" val="2389252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81BC100-95E9-4244-B0A8-9373ED708C8D}" type="datetimeFigureOut">
              <a:rPr lang="en-US" smtClean="0"/>
              <a:t>6/24/2022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181F03D-7D85-4E91-A0A5-101AE75CB9D8}"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2432350"/>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e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14.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12.png"/><Relationship Id="rId5" Type="http://schemas.openxmlformats.org/officeDocument/2006/relationships/diagramQuickStyle" Target="../diagrams/quickStyle1.xml"/><Relationship Id="rId10" Type="http://schemas.openxmlformats.org/officeDocument/2006/relationships/image" Target="../media/image11.png"/><Relationship Id="rId4" Type="http://schemas.openxmlformats.org/officeDocument/2006/relationships/diagramLayout" Target="../diagrams/layout1.xml"/><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632824-B04F-F693-D85D-DD654E091E1F}"/>
              </a:ext>
            </a:extLst>
          </p:cNvPr>
          <p:cNvPicPr>
            <a:picLocks noChangeAspect="1"/>
          </p:cNvPicPr>
          <p:nvPr/>
        </p:nvPicPr>
        <p:blipFill rotWithShape="1">
          <a:blip r:embed="rId3">
            <a:duotone>
              <a:schemeClr val="bg2">
                <a:shade val="45000"/>
                <a:satMod val="135000"/>
              </a:schemeClr>
              <a:prstClr val="white"/>
            </a:duotone>
            <a:alphaModFix amt="35000"/>
            <a:extLst>
              <a:ext uri="{28A0092B-C50C-407E-A947-70E740481C1C}">
                <a14:useLocalDpi xmlns:a14="http://schemas.microsoft.com/office/drawing/2010/main" val="0"/>
              </a:ext>
            </a:extLst>
          </a:blip>
          <a:srcRect t="22711" b="35102"/>
          <a:stretch/>
        </p:blipFill>
        <p:spPr>
          <a:xfrm>
            <a:off x="20" y="10"/>
            <a:ext cx="12191980" cy="6857990"/>
          </a:xfrm>
          <a:prstGeom prst="rect">
            <a:avLst/>
          </a:prstGeom>
        </p:spPr>
      </p:pic>
      <p:sp>
        <p:nvSpPr>
          <p:cNvPr id="2" name="Title 1">
            <a:extLst>
              <a:ext uri="{FF2B5EF4-FFF2-40B4-BE49-F238E27FC236}">
                <a16:creationId xmlns:a16="http://schemas.microsoft.com/office/drawing/2014/main" id="{143BCD19-403B-D1FE-6366-3038A029FEF2}"/>
              </a:ext>
            </a:extLst>
          </p:cNvPr>
          <p:cNvSpPr>
            <a:spLocks noGrp="1"/>
          </p:cNvSpPr>
          <p:nvPr>
            <p:ph type="ctrTitle"/>
          </p:nvPr>
        </p:nvSpPr>
        <p:spPr>
          <a:xfrm>
            <a:off x="1097280" y="758952"/>
            <a:ext cx="10058400" cy="3566160"/>
          </a:xfrm>
        </p:spPr>
        <p:txBody>
          <a:bodyPr>
            <a:normAutofit/>
          </a:bodyPr>
          <a:lstStyle/>
          <a:p>
            <a:r>
              <a:rPr lang="en-US" dirty="0"/>
              <a:t>Sugar Pine</a:t>
            </a:r>
          </a:p>
        </p:txBody>
      </p:sp>
      <p:sp>
        <p:nvSpPr>
          <p:cNvPr id="3" name="Subtitle 2">
            <a:extLst>
              <a:ext uri="{FF2B5EF4-FFF2-40B4-BE49-F238E27FC236}">
                <a16:creationId xmlns:a16="http://schemas.microsoft.com/office/drawing/2014/main" id="{C4FAF231-A3DB-3F4F-D7A2-C3EEE27A38BD}"/>
              </a:ext>
            </a:extLst>
          </p:cNvPr>
          <p:cNvSpPr>
            <a:spLocks noGrp="1"/>
          </p:cNvSpPr>
          <p:nvPr>
            <p:ph type="subTitle" idx="1"/>
          </p:nvPr>
        </p:nvSpPr>
        <p:spPr>
          <a:xfrm>
            <a:off x="1100051" y="4455621"/>
            <a:ext cx="10058400" cy="1143000"/>
          </a:xfrm>
        </p:spPr>
        <p:txBody>
          <a:bodyPr>
            <a:normAutofit/>
          </a:bodyPr>
          <a:lstStyle/>
          <a:p>
            <a:r>
              <a:rPr lang="en-US" dirty="0">
                <a:solidFill>
                  <a:schemeClr val="tx1">
                    <a:lumMod val="85000"/>
                    <a:lumOff val="15000"/>
                  </a:schemeClr>
                </a:solidFill>
              </a:rPr>
              <a:t>Demographic Status, Trajectories, and Stressors</a:t>
            </a:r>
          </a:p>
        </p:txBody>
      </p:sp>
      <p:cxnSp>
        <p:nvCxnSpPr>
          <p:cNvPr id="11" name="Straight Connector 9">
            <a:extLst>
              <a:ext uri="{FF2B5EF4-FFF2-40B4-BE49-F238E27FC236}">
                <a16:creationId xmlns:a16="http://schemas.microsoft.com/office/drawing/2014/main" id="{72592478-32DC-44B2-ABDD-EBEB9D0B91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3" name="Rectangle 11">
            <a:extLst>
              <a:ext uri="{FF2B5EF4-FFF2-40B4-BE49-F238E27FC236}">
                <a16:creationId xmlns:a16="http://schemas.microsoft.com/office/drawing/2014/main" id="{FD4FE8F0-C229-4917-A71C-E5F2CFE1D0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3">
            <a:extLst>
              <a:ext uri="{FF2B5EF4-FFF2-40B4-BE49-F238E27FC236}">
                <a16:creationId xmlns:a16="http://schemas.microsoft.com/office/drawing/2014/main" id="{64640A8E-A5F8-4E2C-9ACF-D39888714C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50791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14314A4-1173-B16E-7865-2522416B478E}"/>
              </a:ext>
            </a:extLst>
          </p:cNvPr>
          <p:cNvSpPr/>
          <p:nvPr/>
        </p:nvSpPr>
        <p:spPr>
          <a:xfrm>
            <a:off x="0" y="301336"/>
            <a:ext cx="12192000" cy="58085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id="{274175D8-DB87-89E6-CC5B-C9EA8C55AA7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161" y="301336"/>
            <a:ext cx="12135678" cy="5516217"/>
          </a:xfrm>
        </p:spPr>
      </p:pic>
      <p:sp>
        <p:nvSpPr>
          <p:cNvPr id="4" name="Rectangle 3">
            <a:extLst>
              <a:ext uri="{FF2B5EF4-FFF2-40B4-BE49-F238E27FC236}">
                <a16:creationId xmlns:a16="http://schemas.microsoft.com/office/drawing/2014/main" id="{9F5A5FAF-9AD7-1B50-1F7F-B656D8E1E64D}"/>
              </a:ext>
            </a:extLst>
          </p:cNvPr>
          <p:cNvSpPr/>
          <p:nvPr/>
        </p:nvSpPr>
        <p:spPr>
          <a:xfrm>
            <a:off x="-2962" y="417543"/>
            <a:ext cx="4032068" cy="2682706"/>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545C3F3-D6D9-136F-1AA1-EE42D7E08FD8}"/>
              </a:ext>
            </a:extLst>
          </p:cNvPr>
          <p:cNvSpPr/>
          <p:nvPr/>
        </p:nvSpPr>
        <p:spPr>
          <a:xfrm>
            <a:off x="8159932" y="3161211"/>
            <a:ext cx="4032068" cy="2766886"/>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58F5E80-28A9-03E6-83E3-89B74A1E223C}"/>
              </a:ext>
            </a:extLst>
          </p:cNvPr>
          <p:cNvSpPr/>
          <p:nvPr/>
        </p:nvSpPr>
        <p:spPr>
          <a:xfrm>
            <a:off x="4124901" y="3161211"/>
            <a:ext cx="4032068" cy="2766885"/>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386A5F9-4039-679B-8F1A-801FF378D774}"/>
              </a:ext>
            </a:extLst>
          </p:cNvPr>
          <p:cNvSpPr/>
          <p:nvPr/>
        </p:nvSpPr>
        <p:spPr>
          <a:xfrm>
            <a:off x="3962401" y="301336"/>
            <a:ext cx="4147688" cy="2859874"/>
          </a:xfrm>
          <a:prstGeom prst="rect">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344CBF7-A0C3-504D-15AD-D1878C80129F}"/>
              </a:ext>
            </a:extLst>
          </p:cNvPr>
          <p:cNvSpPr/>
          <p:nvPr/>
        </p:nvSpPr>
        <p:spPr>
          <a:xfrm>
            <a:off x="-37796" y="3249981"/>
            <a:ext cx="4194569" cy="2859874"/>
          </a:xfrm>
          <a:prstGeom prst="rect">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C3C3FC-0044-CBE0-5296-267B647D9DEE}"/>
              </a:ext>
            </a:extLst>
          </p:cNvPr>
          <p:cNvSpPr/>
          <p:nvPr/>
        </p:nvSpPr>
        <p:spPr>
          <a:xfrm>
            <a:off x="8094156" y="301334"/>
            <a:ext cx="4147688" cy="2859874"/>
          </a:xfrm>
          <a:prstGeom prst="rect">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5585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6BCB1-CE81-3B42-1D27-88478ACE79F8}"/>
              </a:ext>
            </a:extLst>
          </p:cNvPr>
          <p:cNvSpPr>
            <a:spLocks noGrp="1"/>
          </p:cNvSpPr>
          <p:nvPr>
            <p:ph type="title"/>
          </p:nvPr>
        </p:nvSpPr>
        <p:spPr/>
        <p:txBody>
          <a:bodyPr/>
          <a:lstStyle/>
          <a:p>
            <a:r>
              <a:rPr lang="en-US" dirty="0"/>
              <a:t>Projected population size (after 10 years)</a:t>
            </a:r>
          </a:p>
        </p:txBody>
      </p:sp>
      <p:pic>
        <p:nvPicPr>
          <p:cNvPr id="5" name="Content Placeholder 4" descr="Diagram&#10;&#10;Description automatically generated">
            <a:extLst>
              <a:ext uri="{FF2B5EF4-FFF2-40B4-BE49-F238E27FC236}">
                <a16:creationId xmlns:a16="http://schemas.microsoft.com/office/drawing/2014/main" id="{D0D87042-3A5D-8A58-4526-4B7DF536518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4852" y="1969191"/>
            <a:ext cx="10902295" cy="3964470"/>
          </a:xfrm>
        </p:spPr>
      </p:pic>
    </p:spTree>
    <p:extLst>
      <p:ext uri="{BB962C8B-B14F-4D97-AF65-F5344CB8AC3E}">
        <p14:creationId xmlns:p14="http://schemas.microsoft.com/office/powerpoint/2010/main" val="27835944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65AC5-BD10-9706-5E6F-DE08CF49F74C}"/>
              </a:ext>
            </a:extLst>
          </p:cNvPr>
          <p:cNvSpPr>
            <a:spLocks noGrp="1"/>
          </p:cNvSpPr>
          <p:nvPr>
            <p:ph type="title"/>
          </p:nvPr>
        </p:nvSpPr>
        <p:spPr/>
        <p:txBody>
          <a:bodyPr/>
          <a:lstStyle/>
          <a:p>
            <a:r>
              <a:rPr lang="en-US" dirty="0"/>
              <a:t>Asymptotic population growth rate</a:t>
            </a:r>
          </a:p>
        </p:txBody>
      </p:sp>
      <p:pic>
        <p:nvPicPr>
          <p:cNvPr id="5" name="Content Placeholder 4">
            <a:extLst>
              <a:ext uri="{FF2B5EF4-FFF2-40B4-BE49-F238E27FC236}">
                <a16:creationId xmlns:a16="http://schemas.microsoft.com/office/drawing/2014/main" id="{C3EECE05-D3E2-271A-2F1D-43674E7B0210}"/>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096964" y="2028826"/>
            <a:ext cx="10058397" cy="3657599"/>
          </a:xfrm>
        </p:spPr>
      </p:pic>
    </p:spTree>
    <p:extLst>
      <p:ext uri="{BB962C8B-B14F-4D97-AF65-F5344CB8AC3E}">
        <p14:creationId xmlns:p14="http://schemas.microsoft.com/office/powerpoint/2010/main" val="378167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DDD5A-6285-7485-38CF-320695FB7FCC}"/>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E400A539-E704-908B-8C67-07D0C569BD96}"/>
              </a:ext>
            </a:extLst>
          </p:cNvPr>
          <p:cNvSpPr>
            <a:spLocks noGrp="1"/>
          </p:cNvSpPr>
          <p:nvPr>
            <p:ph idx="1"/>
          </p:nvPr>
        </p:nvSpPr>
        <p:spPr/>
        <p:txBody>
          <a:bodyPr/>
          <a:lstStyle/>
          <a:p>
            <a:r>
              <a:rPr lang="en-US" dirty="0"/>
              <a:t>Observed population trend is negative</a:t>
            </a:r>
          </a:p>
          <a:p>
            <a:r>
              <a:rPr lang="en-US" dirty="0"/>
              <a:t>Fire is a severe stressor</a:t>
            </a:r>
          </a:p>
          <a:p>
            <a:r>
              <a:rPr lang="en-US" dirty="0"/>
              <a:t>Population predicted to decline both immediately and long term under most scenarios</a:t>
            </a:r>
          </a:p>
          <a:p>
            <a:r>
              <a:rPr lang="en-US" dirty="0"/>
              <a:t>Conservation should address fire risk, density, and WPBR: tractable challenges</a:t>
            </a:r>
          </a:p>
          <a:p>
            <a:r>
              <a:rPr lang="en-US" dirty="0"/>
              <a:t>More data is needed to understand fecundity</a:t>
            </a:r>
          </a:p>
        </p:txBody>
      </p:sp>
    </p:spTree>
    <p:extLst>
      <p:ext uri="{BB962C8B-B14F-4D97-AF65-F5344CB8AC3E}">
        <p14:creationId xmlns:p14="http://schemas.microsoft.com/office/powerpoint/2010/main" val="1393787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2F9ED-8716-F7AC-7E5D-49C36123806C}"/>
              </a:ext>
            </a:extLst>
          </p:cNvPr>
          <p:cNvSpPr>
            <a:spLocks noGrp="1"/>
          </p:cNvSpPr>
          <p:nvPr>
            <p:ph type="title"/>
          </p:nvPr>
        </p:nvSpPr>
        <p:spPr/>
        <p:txBody>
          <a:bodyPr/>
          <a:lstStyle/>
          <a:p>
            <a:r>
              <a:rPr lang="en-US" dirty="0"/>
              <a:t>Thanks</a:t>
            </a:r>
          </a:p>
        </p:txBody>
      </p:sp>
      <p:pic>
        <p:nvPicPr>
          <p:cNvPr id="5" name="Content Placeholder 4" descr="A picture containing tree, outdoor, person&#10;&#10;Description automatically generated">
            <a:extLst>
              <a:ext uri="{FF2B5EF4-FFF2-40B4-BE49-F238E27FC236}">
                <a16:creationId xmlns:a16="http://schemas.microsoft.com/office/drawing/2014/main" id="{7182E1D0-BDED-99BB-9B2A-59FCE7DC653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72363" y="2350009"/>
            <a:ext cx="3015231" cy="3015231"/>
          </a:xfrm>
        </p:spPr>
      </p:pic>
      <p:pic>
        <p:nvPicPr>
          <p:cNvPr id="7" name="Picture 6" descr="A group of men wearing hardhats and reflectors&#10;&#10;Description automatically generated with low confidence">
            <a:extLst>
              <a:ext uri="{FF2B5EF4-FFF2-40B4-BE49-F238E27FC236}">
                <a16:creationId xmlns:a16="http://schemas.microsoft.com/office/drawing/2014/main" id="{7A4C442B-0AA6-A748-2B30-441FF76BF758}"/>
              </a:ext>
            </a:extLst>
          </p:cNvPr>
          <p:cNvPicPr>
            <a:picLocks noChangeAspect="1"/>
          </p:cNvPicPr>
          <p:nvPr/>
        </p:nvPicPr>
        <p:blipFill rotWithShape="1">
          <a:blip r:embed="rId4">
            <a:extLst>
              <a:ext uri="{28A0092B-C50C-407E-A947-70E740481C1C}">
                <a14:useLocalDpi xmlns:a14="http://schemas.microsoft.com/office/drawing/2010/main" val="0"/>
              </a:ext>
            </a:extLst>
          </a:blip>
          <a:srcRect l="45540" r="24076" b="56034"/>
          <a:stretch/>
        </p:blipFill>
        <p:spPr>
          <a:xfrm>
            <a:off x="1477107" y="2350009"/>
            <a:ext cx="2778370" cy="3015231"/>
          </a:xfrm>
          <a:prstGeom prst="rect">
            <a:avLst/>
          </a:prstGeom>
        </p:spPr>
      </p:pic>
      <p:pic>
        <p:nvPicPr>
          <p:cNvPr id="9" name="Picture 8" descr="Map&#10;&#10;Description automatically generated">
            <a:extLst>
              <a:ext uri="{FF2B5EF4-FFF2-40B4-BE49-F238E27FC236}">
                <a16:creationId xmlns:a16="http://schemas.microsoft.com/office/drawing/2014/main" id="{639834DA-8A57-F522-F716-37C89BDB3A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30719" y="2002915"/>
            <a:ext cx="1876425" cy="2438400"/>
          </a:xfrm>
          <a:prstGeom prst="rect">
            <a:avLst/>
          </a:prstGeom>
        </p:spPr>
      </p:pic>
      <p:pic>
        <p:nvPicPr>
          <p:cNvPr id="11" name="Picture 10" descr="Logo, company name&#10;&#10;Description automatically generated">
            <a:extLst>
              <a:ext uri="{FF2B5EF4-FFF2-40B4-BE49-F238E27FC236}">
                <a16:creationId xmlns:a16="http://schemas.microsoft.com/office/drawing/2014/main" id="{D02ED498-B7F6-3D4B-B4D0-DA145051E1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87594" y="3222115"/>
            <a:ext cx="2143125" cy="2143125"/>
          </a:xfrm>
          <a:prstGeom prst="rect">
            <a:avLst/>
          </a:prstGeom>
        </p:spPr>
      </p:pic>
    </p:spTree>
    <p:extLst>
      <p:ext uri="{BB962C8B-B14F-4D97-AF65-F5344CB8AC3E}">
        <p14:creationId xmlns:p14="http://schemas.microsoft.com/office/powerpoint/2010/main" val="1188092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tree with snow on it&#10;&#10;Description automatically generated with medium confidence">
            <a:extLst>
              <a:ext uri="{FF2B5EF4-FFF2-40B4-BE49-F238E27FC236}">
                <a16:creationId xmlns:a16="http://schemas.microsoft.com/office/drawing/2014/main" id="{DAC28AF5-8C98-27BE-3562-B21039C17571}"/>
              </a:ext>
            </a:extLst>
          </p:cNvPr>
          <p:cNvPicPr>
            <a:picLocks noChangeAspect="1"/>
          </p:cNvPicPr>
          <p:nvPr/>
        </p:nvPicPr>
        <p:blipFill rotWithShape="1">
          <a:blip r:embed="rId3">
            <a:extLst>
              <a:ext uri="{28A0092B-C50C-407E-A947-70E740481C1C}">
                <a14:useLocalDpi xmlns:a14="http://schemas.microsoft.com/office/drawing/2010/main" val="0"/>
              </a:ext>
            </a:extLst>
          </a:blip>
          <a:srcRect t="2471" r="-2" b="21600"/>
          <a:stretch/>
        </p:blipFill>
        <p:spPr>
          <a:xfrm>
            <a:off x="20" y="10"/>
            <a:ext cx="4578952" cy="6321277"/>
          </a:xfrm>
          <a:prstGeom prst="rect">
            <a:avLst/>
          </a:prstGeom>
        </p:spPr>
      </p:pic>
      <p:sp>
        <p:nvSpPr>
          <p:cNvPr id="6" name="Title 1">
            <a:extLst>
              <a:ext uri="{FF2B5EF4-FFF2-40B4-BE49-F238E27FC236}">
                <a16:creationId xmlns:a16="http://schemas.microsoft.com/office/drawing/2014/main" id="{FC89734C-D833-F068-5A35-937B4F026400}"/>
              </a:ext>
            </a:extLst>
          </p:cNvPr>
          <p:cNvSpPr txBox="1">
            <a:spLocks/>
          </p:cNvSpPr>
          <p:nvPr/>
        </p:nvSpPr>
        <p:spPr>
          <a:xfrm>
            <a:off x="4919270" y="258417"/>
            <a:ext cx="6339840" cy="16665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i="1" dirty="0"/>
              <a:t>Pinus </a:t>
            </a:r>
            <a:r>
              <a:rPr lang="en-US" i="1" dirty="0" err="1"/>
              <a:t>lambertiana</a:t>
            </a:r>
            <a:r>
              <a:rPr lang="en-US" i="1" dirty="0"/>
              <a:t> </a:t>
            </a:r>
            <a:br>
              <a:rPr lang="en-US" i="1" dirty="0"/>
            </a:br>
            <a:r>
              <a:rPr lang="en-US" dirty="0"/>
              <a:t>(sugar pine)</a:t>
            </a:r>
          </a:p>
        </p:txBody>
      </p:sp>
      <p:sp>
        <p:nvSpPr>
          <p:cNvPr id="9" name="TextBox 8">
            <a:extLst>
              <a:ext uri="{FF2B5EF4-FFF2-40B4-BE49-F238E27FC236}">
                <a16:creationId xmlns:a16="http://schemas.microsoft.com/office/drawing/2014/main" id="{A72F0E71-DF96-2C04-7B32-D0B72F2237D8}"/>
              </a:ext>
            </a:extLst>
          </p:cNvPr>
          <p:cNvSpPr txBox="1"/>
          <p:nvPr/>
        </p:nvSpPr>
        <p:spPr>
          <a:xfrm>
            <a:off x="1584563" y="6059677"/>
            <a:ext cx="1704508" cy="261610"/>
          </a:xfrm>
          <a:prstGeom prst="rect">
            <a:avLst/>
          </a:prstGeom>
          <a:noFill/>
        </p:spPr>
        <p:txBody>
          <a:bodyPr wrap="square" rtlCol="0">
            <a:spAutoFit/>
          </a:bodyPr>
          <a:lstStyle/>
          <a:p>
            <a:pPr algn="r"/>
            <a:r>
              <a:rPr lang="en-US" sz="1050" i="1" dirty="0"/>
              <a:t>Matt </a:t>
            </a:r>
            <a:r>
              <a:rPr lang="en-US" sz="1050" i="1" dirty="0" err="1"/>
              <a:t>Strieby</a:t>
            </a:r>
            <a:endParaRPr lang="en-US" sz="1050" i="1" dirty="0"/>
          </a:p>
        </p:txBody>
      </p:sp>
      <p:pic>
        <p:nvPicPr>
          <p:cNvPr id="3" name="Picture 2" descr="A person standing next to a large tree&#10;&#10;Description automatically generated">
            <a:extLst>
              <a:ext uri="{FF2B5EF4-FFF2-40B4-BE49-F238E27FC236}">
                <a16:creationId xmlns:a16="http://schemas.microsoft.com/office/drawing/2014/main" id="{1FB2DE58-4BAB-FA0D-9979-0B9F1FE819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0956" y="1833117"/>
            <a:ext cx="6339840" cy="4226560"/>
          </a:xfrm>
          <a:prstGeom prst="rect">
            <a:avLst/>
          </a:prstGeom>
        </p:spPr>
      </p:pic>
      <p:sp>
        <p:nvSpPr>
          <p:cNvPr id="10" name="TextBox 9">
            <a:extLst>
              <a:ext uri="{FF2B5EF4-FFF2-40B4-BE49-F238E27FC236}">
                <a16:creationId xmlns:a16="http://schemas.microsoft.com/office/drawing/2014/main" id="{2ED04247-10BB-65E5-8541-F06BCB984FE6}"/>
              </a:ext>
            </a:extLst>
          </p:cNvPr>
          <p:cNvSpPr txBox="1"/>
          <p:nvPr/>
        </p:nvSpPr>
        <p:spPr>
          <a:xfrm>
            <a:off x="9336288" y="5798067"/>
            <a:ext cx="1704508" cy="261610"/>
          </a:xfrm>
          <a:prstGeom prst="rect">
            <a:avLst/>
          </a:prstGeom>
          <a:noFill/>
        </p:spPr>
        <p:txBody>
          <a:bodyPr wrap="square" rtlCol="0">
            <a:spAutoFit/>
          </a:bodyPr>
          <a:lstStyle/>
          <a:p>
            <a:pPr algn="r"/>
            <a:r>
              <a:rPr lang="en-US" sz="1050" dirty="0"/>
              <a:t>Rick </a:t>
            </a:r>
            <a:r>
              <a:rPr lang="en-US" sz="1050" dirty="0" err="1"/>
              <a:t>Messier</a:t>
            </a:r>
            <a:r>
              <a:rPr lang="en-US" sz="1050" i="1" dirty="0" err="1"/>
              <a:t>org</a:t>
            </a:r>
            <a:endParaRPr lang="en-US" sz="1050" i="1" dirty="0"/>
          </a:p>
        </p:txBody>
      </p:sp>
    </p:spTree>
    <p:extLst>
      <p:ext uri="{BB962C8B-B14F-4D97-AF65-F5344CB8AC3E}">
        <p14:creationId xmlns:p14="http://schemas.microsoft.com/office/powerpoint/2010/main" val="3261240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636A4E5-12EB-0F97-5C1D-E037ADD31366}"/>
              </a:ext>
            </a:extLst>
          </p:cNvPr>
          <p:cNvSpPr>
            <a:spLocks noGrp="1"/>
          </p:cNvSpPr>
          <p:nvPr>
            <p:ph type="title"/>
          </p:nvPr>
        </p:nvSpPr>
        <p:spPr>
          <a:xfrm>
            <a:off x="1061924" y="5365092"/>
            <a:ext cx="10058400" cy="1028715"/>
          </a:xfrm>
        </p:spPr>
        <p:txBody>
          <a:bodyPr anchor="ctr">
            <a:normAutofit/>
          </a:bodyPr>
          <a:lstStyle/>
          <a:p>
            <a:pPr algn="ctr"/>
            <a:r>
              <a:rPr lang="en-US" dirty="0">
                <a:solidFill>
                  <a:srgbClr val="FFFFFF"/>
                </a:solidFill>
              </a:rPr>
              <a:t>Stressors</a:t>
            </a:r>
          </a:p>
        </p:txBody>
      </p:sp>
      <p:sp>
        <p:nvSpPr>
          <p:cNvPr id="12" name="Rectangle 11">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descr="A road with trees on the side&#10;&#10;Description automatically generated with medium confidence">
            <a:extLst>
              <a:ext uri="{FF2B5EF4-FFF2-40B4-BE49-F238E27FC236}">
                <a16:creationId xmlns:a16="http://schemas.microsoft.com/office/drawing/2014/main" id="{6E474814-BA3B-EC57-0525-45FCB9DCE593}"/>
              </a:ext>
            </a:extLst>
          </p:cNvPr>
          <p:cNvPicPr>
            <a:picLocks noChangeAspect="1"/>
          </p:cNvPicPr>
          <p:nvPr/>
        </p:nvPicPr>
        <p:blipFill rotWithShape="1">
          <a:blip r:embed="rId3">
            <a:extLst>
              <a:ext uri="{28A0092B-C50C-407E-A947-70E740481C1C}">
                <a14:useLocalDpi xmlns:a14="http://schemas.microsoft.com/office/drawing/2010/main" val="0"/>
              </a:ext>
            </a:extLst>
          </a:blip>
          <a:srcRect t="9356" b="24148"/>
          <a:stretch/>
        </p:blipFill>
        <p:spPr>
          <a:xfrm>
            <a:off x="6629577" y="2523299"/>
            <a:ext cx="4574494" cy="2282548"/>
          </a:xfrm>
          <a:prstGeom prst="rect">
            <a:avLst/>
          </a:prstGeom>
        </p:spPr>
      </p:pic>
      <p:pic>
        <p:nvPicPr>
          <p:cNvPr id="9" name="Picture 8" descr="A picture containing tree, outdoor, grass, forest&#10;&#10;Description automatically generated">
            <a:extLst>
              <a:ext uri="{FF2B5EF4-FFF2-40B4-BE49-F238E27FC236}">
                <a16:creationId xmlns:a16="http://schemas.microsoft.com/office/drawing/2014/main" id="{E4F07C10-A41C-9503-4F97-1B1E821D66AD}"/>
              </a:ext>
            </a:extLst>
          </p:cNvPr>
          <p:cNvPicPr>
            <a:picLocks noChangeAspect="1"/>
          </p:cNvPicPr>
          <p:nvPr/>
        </p:nvPicPr>
        <p:blipFill rotWithShape="1">
          <a:blip r:embed="rId4">
            <a:extLst>
              <a:ext uri="{28A0092B-C50C-407E-A947-70E740481C1C}">
                <a14:useLocalDpi xmlns:a14="http://schemas.microsoft.com/office/drawing/2010/main" val="0"/>
              </a:ext>
            </a:extLst>
          </a:blip>
          <a:srcRect t="23796" b="42616"/>
          <a:stretch/>
        </p:blipFill>
        <p:spPr>
          <a:xfrm>
            <a:off x="1061924" y="2538604"/>
            <a:ext cx="4574495" cy="2303557"/>
          </a:xfrm>
          <a:prstGeom prst="rect">
            <a:avLst/>
          </a:prstGeom>
        </p:spPr>
      </p:pic>
      <p:pic>
        <p:nvPicPr>
          <p:cNvPr id="11" name="Picture 10" descr="A path in the woods&#10;&#10;Description automatically generated with low confidence">
            <a:extLst>
              <a:ext uri="{FF2B5EF4-FFF2-40B4-BE49-F238E27FC236}">
                <a16:creationId xmlns:a16="http://schemas.microsoft.com/office/drawing/2014/main" id="{F62ED7C3-2FD8-37A2-A1C6-C2893CAA295D}"/>
              </a:ext>
            </a:extLst>
          </p:cNvPr>
          <p:cNvPicPr>
            <a:picLocks noChangeAspect="1"/>
          </p:cNvPicPr>
          <p:nvPr/>
        </p:nvPicPr>
        <p:blipFill rotWithShape="1">
          <a:blip r:embed="rId5">
            <a:extLst>
              <a:ext uri="{28A0092B-C50C-407E-A947-70E740481C1C}">
                <a14:useLocalDpi xmlns:a14="http://schemas.microsoft.com/office/drawing/2010/main" val="0"/>
              </a:ext>
            </a:extLst>
          </a:blip>
          <a:srcRect l="11068" t="37164" b="29248"/>
          <a:stretch/>
        </p:blipFill>
        <p:spPr>
          <a:xfrm>
            <a:off x="1066800" y="149531"/>
            <a:ext cx="4574502" cy="2303557"/>
          </a:xfrm>
          <a:prstGeom prst="rect">
            <a:avLst/>
          </a:prstGeom>
        </p:spPr>
      </p:pic>
      <p:pic>
        <p:nvPicPr>
          <p:cNvPr id="13" name="Picture 12" descr="A picture containing text, outdoor, weapon, mountain&#10;&#10;Description automatically generated">
            <a:extLst>
              <a:ext uri="{FF2B5EF4-FFF2-40B4-BE49-F238E27FC236}">
                <a16:creationId xmlns:a16="http://schemas.microsoft.com/office/drawing/2014/main" id="{726B6361-9CAE-3ECB-0750-E619ED30AAA5}"/>
              </a:ext>
            </a:extLst>
          </p:cNvPr>
          <p:cNvPicPr>
            <a:picLocks noChangeAspect="1"/>
          </p:cNvPicPr>
          <p:nvPr/>
        </p:nvPicPr>
        <p:blipFill rotWithShape="1">
          <a:blip r:embed="rId6">
            <a:extLst>
              <a:ext uri="{28A0092B-C50C-407E-A947-70E740481C1C}">
                <a14:useLocalDpi xmlns:a14="http://schemas.microsoft.com/office/drawing/2010/main" val="0"/>
              </a:ext>
            </a:extLst>
          </a:blip>
          <a:srcRect l="16062" t="25445" b="11841"/>
          <a:stretch/>
        </p:blipFill>
        <p:spPr>
          <a:xfrm>
            <a:off x="6620452" y="151055"/>
            <a:ext cx="4583619" cy="2282548"/>
          </a:xfrm>
          <a:prstGeom prst="rect">
            <a:avLst/>
          </a:prstGeom>
        </p:spPr>
      </p:pic>
      <p:sp>
        <p:nvSpPr>
          <p:cNvPr id="14" name="TextBox 13">
            <a:extLst>
              <a:ext uri="{FF2B5EF4-FFF2-40B4-BE49-F238E27FC236}">
                <a16:creationId xmlns:a16="http://schemas.microsoft.com/office/drawing/2014/main" id="{7FBA0ABB-F76E-9420-E9D6-25C5DFF92AAC}"/>
              </a:ext>
            </a:extLst>
          </p:cNvPr>
          <p:cNvSpPr txBox="1"/>
          <p:nvPr/>
        </p:nvSpPr>
        <p:spPr>
          <a:xfrm>
            <a:off x="7671048" y="942812"/>
            <a:ext cx="2482426" cy="707886"/>
          </a:xfrm>
          <a:prstGeom prst="rect">
            <a:avLst/>
          </a:prstGeom>
          <a:solidFill>
            <a:schemeClr val="accent1">
              <a:lumMod val="20000"/>
              <a:lumOff val="80000"/>
              <a:alpha val="85000"/>
            </a:schemeClr>
          </a:solidFill>
          <a:ln w="38100">
            <a:solidFill>
              <a:schemeClr val="accent1"/>
            </a:solidFill>
          </a:ln>
        </p:spPr>
        <p:txBody>
          <a:bodyPr wrap="square" rtlCol="0" anchor="ctr">
            <a:spAutoFit/>
          </a:bodyPr>
          <a:lstStyle/>
          <a:p>
            <a:pPr algn="ctr"/>
            <a:r>
              <a:rPr lang="en-US" sz="4000" dirty="0"/>
              <a:t>Fire</a:t>
            </a:r>
          </a:p>
        </p:txBody>
      </p:sp>
      <p:sp>
        <p:nvSpPr>
          <p:cNvPr id="15" name="TextBox 14">
            <a:extLst>
              <a:ext uri="{FF2B5EF4-FFF2-40B4-BE49-F238E27FC236}">
                <a16:creationId xmlns:a16="http://schemas.microsoft.com/office/drawing/2014/main" id="{A182EEA6-1609-B097-8FCC-B558FB18A0E0}"/>
              </a:ext>
            </a:extLst>
          </p:cNvPr>
          <p:cNvSpPr txBox="1"/>
          <p:nvPr/>
        </p:nvSpPr>
        <p:spPr>
          <a:xfrm>
            <a:off x="7671048" y="2710136"/>
            <a:ext cx="2482426" cy="1938992"/>
          </a:xfrm>
          <a:prstGeom prst="rect">
            <a:avLst/>
          </a:prstGeom>
          <a:solidFill>
            <a:schemeClr val="accent1">
              <a:lumMod val="20000"/>
              <a:lumOff val="80000"/>
              <a:alpha val="85000"/>
            </a:schemeClr>
          </a:solidFill>
          <a:ln w="38100">
            <a:solidFill>
              <a:schemeClr val="accent1"/>
            </a:solidFill>
          </a:ln>
        </p:spPr>
        <p:txBody>
          <a:bodyPr wrap="square" rtlCol="0" anchor="ctr">
            <a:spAutoFit/>
          </a:bodyPr>
          <a:lstStyle/>
          <a:p>
            <a:pPr algn="ctr"/>
            <a:r>
              <a:rPr lang="en-US" sz="4000" dirty="0"/>
              <a:t>Drought + bark beetles</a:t>
            </a:r>
          </a:p>
        </p:txBody>
      </p:sp>
      <p:sp>
        <p:nvSpPr>
          <p:cNvPr id="16" name="TextBox 15">
            <a:extLst>
              <a:ext uri="{FF2B5EF4-FFF2-40B4-BE49-F238E27FC236}">
                <a16:creationId xmlns:a16="http://schemas.microsoft.com/office/drawing/2014/main" id="{98484242-B0F9-F7B6-FA70-6FB557B957E1}"/>
              </a:ext>
            </a:extLst>
          </p:cNvPr>
          <p:cNvSpPr txBox="1"/>
          <p:nvPr/>
        </p:nvSpPr>
        <p:spPr>
          <a:xfrm>
            <a:off x="1520526" y="936376"/>
            <a:ext cx="3657289" cy="707886"/>
          </a:xfrm>
          <a:prstGeom prst="rect">
            <a:avLst/>
          </a:prstGeom>
          <a:solidFill>
            <a:schemeClr val="accent1">
              <a:lumMod val="20000"/>
              <a:lumOff val="80000"/>
              <a:alpha val="85000"/>
            </a:schemeClr>
          </a:solidFill>
          <a:ln w="38100">
            <a:solidFill>
              <a:schemeClr val="accent1"/>
            </a:solidFill>
          </a:ln>
        </p:spPr>
        <p:txBody>
          <a:bodyPr wrap="square" rtlCol="0" anchor="ctr">
            <a:spAutoFit/>
          </a:bodyPr>
          <a:lstStyle/>
          <a:p>
            <a:pPr algn="ctr"/>
            <a:r>
              <a:rPr lang="en-US" sz="4000" dirty="0"/>
              <a:t>Densification</a:t>
            </a:r>
          </a:p>
        </p:txBody>
      </p:sp>
      <p:sp>
        <p:nvSpPr>
          <p:cNvPr id="17" name="TextBox 16">
            <a:extLst>
              <a:ext uri="{FF2B5EF4-FFF2-40B4-BE49-F238E27FC236}">
                <a16:creationId xmlns:a16="http://schemas.microsoft.com/office/drawing/2014/main" id="{CDDB036B-AEA9-F971-B8DF-1C2ACC9B6592}"/>
              </a:ext>
            </a:extLst>
          </p:cNvPr>
          <p:cNvSpPr txBox="1"/>
          <p:nvPr/>
        </p:nvSpPr>
        <p:spPr>
          <a:xfrm>
            <a:off x="2107957" y="3053212"/>
            <a:ext cx="2482426" cy="1323439"/>
          </a:xfrm>
          <a:prstGeom prst="rect">
            <a:avLst/>
          </a:prstGeom>
          <a:solidFill>
            <a:schemeClr val="accent1">
              <a:lumMod val="20000"/>
              <a:lumOff val="80000"/>
              <a:alpha val="85000"/>
            </a:schemeClr>
          </a:solidFill>
          <a:ln w="38100">
            <a:solidFill>
              <a:schemeClr val="accent1"/>
            </a:solidFill>
          </a:ln>
        </p:spPr>
        <p:txBody>
          <a:bodyPr wrap="square" rtlCol="0" anchor="ctr">
            <a:spAutoFit/>
          </a:bodyPr>
          <a:lstStyle/>
          <a:p>
            <a:pPr algn="ctr"/>
            <a:r>
              <a:rPr lang="en-US" sz="4000" dirty="0"/>
              <a:t>White pine blister rust</a:t>
            </a:r>
          </a:p>
        </p:txBody>
      </p:sp>
      <p:sp>
        <p:nvSpPr>
          <p:cNvPr id="18" name="TextBox 17">
            <a:extLst>
              <a:ext uri="{FF2B5EF4-FFF2-40B4-BE49-F238E27FC236}">
                <a16:creationId xmlns:a16="http://schemas.microsoft.com/office/drawing/2014/main" id="{B3A3C781-5C5B-A972-9475-034821ADB9F6}"/>
              </a:ext>
            </a:extLst>
          </p:cNvPr>
          <p:cNvSpPr txBox="1"/>
          <p:nvPr/>
        </p:nvSpPr>
        <p:spPr>
          <a:xfrm>
            <a:off x="4144955" y="2188021"/>
            <a:ext cx="1470579" cy="253916"/>
          </a:xfrm>
          <a:prstGeom prst="rect">
            <a:avLst/>
          </a:prstGeom>
          <a:noFill/>
        </p:spPr>
        <p:txBody>
          <a:bodyPr wrap="square" rtlCol="0">
            <a:spAutoFit/>
          </a:bodyPr>
          <a:lstStyle/>
          <a:p>
            <a:pPr algn="r"/>
            <a:r>
              <a:rPr lang="en-US" sz="1050" i="1" dirty="0">
                <a:solidFill>
                  <a:schemeClr val="bg1"/>
                </a:solidFill>
              </a:rPr>
              <a:t>Hudson Northrup</a:t>
            </a:r>
          </a:p>
        </p:txBody>
      </p:sp>
      <p:sp>
        <p:nvSpPr>
          <p:cNvPr id="19" name="TextBox 18">
            <a:extLst>
              <a:ext uri="{FF2B5EF4-FFF2-40B4-BE49-F238E27FC236}">
                <a16:creationId xmlns:a16="http://schemas.microsoft.com/office/drawing/2014/main" id="{34D7FA9D-8441-B00C-DF1B-3266B9A798F7}"/>
              </a:ext>
            </a:extLst>
          </p:cNvPr>
          <p:cNvSpPr txBox="1"/>
          <p:nvPr/>
        </p:nvSpPr>
        <p:spPr>
          <a:xfrm>
            <a:off x="4144956" y="4584179"/>
            <a:ext cx="1470579" cy="253916"/>
          </a:xfrm>
          <a:prstGeom prst="rect">
            <a:avLst/>
          </a:prstGeom>
          <a:noFill/>
        </p:spPr>
        <p:txBody>
          <a:bodyPr wrap="square" rtlCol="0">
            <a:spAutoFit/>
          </a:bodyPr>
          <a:lstStyle/>
          <a:p>
            <a:pPr algn="r"/>
            <a:r>
              <a:rPr lang="en-US" sz="1050" i="1" dirty="0">
                <a:solidFill>
                  <a:schemeClr val="bg1"/>
                </a:solidFill>
              </a:rPr>
              <a:t>Sugar Pine Foundation</a:t>
            </a:r>
          </a:p>
        </p:txBody>
      </p:sp>
      <p:sp>
        <p:nvSpPr>
          <p:cNvPr id="20" name="TextBox 19">
            <a:extLst>
              <a:ext uri="{FF2B5EF4-FFF2-40B4-BE49-F238E27FC236}">
                <a16:creationId xmlns:a16="http://schemas.microsoft.com/office/drawing/2014/main" id="{3F4B35CE-AB44-02ED-44AC-F6D6C255A390}"/>
              </a:ext>
            </a:extLst>
          </p:cNvPr>
          <p:cNvSpPr txBox="1"/>
          <p:nvPr/>
        </p:nvSpPr>
        <p:spPr>
          <a:xfrm>
            <a:off x="9733491" y="2173898"/>
            <a:ext cx="1470579" cy="253916"/>
          </a:xfrm>
          <a:prstGeom prst="rect">
            <a:avLst/>
          </a:prstGeom>
          <a:noFill/>
        </p:spPr>
        <p:txBody>
          <a:bodyPr wrap="square" rtlCol="0">
            <a:spAutoFit/>
          </a:bodyPr>
          <a:lstStyle/>
          <a:p>
            <a:pPr algn="r"/>
            <a:r>
              <a:rPr lang="en-US" sz="1050" i="1" dirty="0">
                <a:solidFill>
                  <a:schemeClr val="bg1"/>
                </a:solidFill>
              </a:rPr>
              <a:t>USFS Region 5</a:t>
            </a:r>
          </a:p>
        </p:txBody>
      </p:sp>
      <p:sp>
        <p:nvSpPr>
          <p:cNvPr id="21" name="TextBox 20">
            <a:extLst>
              <a:ext uri="{FF2B5EF4-FFF2-40B4-BE49-F238E27FC236}">
                <a16:creationId xmlns:a16="http://schemas.microsoft.com/office/drawing/2014/main" id="{AE5D0747-956B-C703-8980-3A94D9F38DED}"/>
              </a:ext>
            </a:extLst>
          </p:cNvPr>
          <p:cNvSpPr txBox="1"/>
          <p:nvPr/>
        </p:nvSpPr>
        <p:spPr>
          <a:xfrm>
            <a:off x="9786974" y="4567130"/>
            <a:ext cx="1470579" cy="253916"/>
          </a:xfrm>
          <a:prstGeom prst="rect">
            <a:avLst/>
          </a:prstGeom>
          <a:noFill/>
        </p:spPr>
        <p:txBody>
          <a:bodyPr wrap="square" rtlCol="0">
            <a:spAutoFit/>
          </a:bodyPr>
          <a:lstStyle/>
          <a:p>
            <a:pPr algn="r"/>
            <a:r>
              <a:rPr lang="en-US" sz="1050" i="1" dirty="0">
                <a:solidFill>
                  <a:schemeClr val="bg1"/>
                </a:solidFill>
              </a:rPr>
              <a:t>USFS Region 5</a:t>
            </a:r>
          </a:p>
        </p:txBody>
      </p:sp>
    </p:spTree>
    <p:extLst>
      <p:ext uri="{BB962C8B-B14F-4D97-AF65-F5344CB8AC3E}">
        <p14:creationId xmlns:p14="http://schemas.microsoft.com/office/powerpoint/2010/main" val="3370713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2">
            <a:extLst>
              <a:ext uri="{FF2B5EF4-FFF2-40B4-BE49-F238E27FC236}">
                <a16:creationId xmlns:a16="http://schemas.microsoft.com/office/drawing/2014/main" id="{975219DE-C821-412B-BF34-1F970885C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4">
            <a:extLst>
              <a:ext uri="{FF2B5EF4-FFF2-40B4-BE49-F238E27FC236}">
                <a16:creationId xmlns:a16="http://schemas.microsoft.com/office/drawing/2014/main" id="{5883DAC5-877A-4069-84E0-F651E2679A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itle 1">
            <a:extLst>
              <a:ext uri="{FF2B5EF4-FFF2-40B4-BE49-F238E27FC236}">
                <a16:creationId xmlns:a16="http://schemas.microsoft.com/office/drawing/2014/main" id="{E548BB85-A747-3304-D95D-1F8BD01E8009}"/>
              </a:ext>
            </a:extLst>
          </p:cNvPr>
          <p:cNvSpPr>
            <a:spLocks noGrp="1"/>
          </p:cNvSpPr>
          <p:nvPr>
            <p:ph type="title"/>
          </p:nvPr>
        </p:nvSpPr>
        <p:spPr>
          <a:xfrm>
            <a:off x="1097280" y="516836"/>
            <a:ext cx="5977937" cy="750440"/>
          </a:xfrm>
        </p:spPr>
        <p:txBody>
          <a:bodyPr>
            <a:normAutofit/>
          </a:bodyPr>
          <a:lstStyle/>
          <a:p>
            <a:r>
              <a:rPr lang="en-US" sz="4000" dirty="0">
                <a:solidFill>
                  <a:srgbClr val="FFFFFF"/>
                </a:solidFill>
              </a:rPr>
              <a:t>Data</a:t>
            </a:r>
          </a:p>
        </p:txBody>
      </p:sp>
      <p:sp>
        <p:nvSpPr>
          <p:cNvPr id="8" name="Content Placeholder 2">
            <a:extLst>
              <a:ext uri="{FF2B5EF4-FFF2-40B4-BE49-F238E27FC236}">
                <a16:creationId xmlns:a16="http://schemas.microsoft.com/office/drawing/2014/main" id="{548A2E7B-6290-17CE-2400-96683EDE6D99}"/>
              </a:ext>
            </a:extLst>
          </p:cNvPr>
          <p:cNvSpPr>
            <a:spLocks noGrp="1"/>
          </p:cNvSpPr>
          <p:nvPr>
            <p:ph idx="1"/>
          </p:nvPr>
        </p:nvSpPr>
        <p:spPr>
          <a:xfrm>
            <a:off x="1097279" y="1267276"/>
            <a:ext cx="5977938" cy="5203193"/>
          </a:xfrm>
        </p:spPr>
        <p:txBody>
          <a:bodyPr>
            <a:normAutofit/>
          </a:bodyPr>
          <a:lstStyle/>
          <a:p>
            <a:r>
              <a:rPr lang="en-US" sz="2400" dirty="0">
                <a:solidFill>
                  <a:srgbClr val="FFFFFF"/>
                </a:solidFill>
              </a:rPr>
              <a:t>1,221 US Forest Service Forest Inventory and Analysis (FIA) plots</a:t>
            </a:r>
          </a:p>
          <a:p>
            <a:r>
              <a:rPr lang="en-US" sz="2400" dirty="0">
                <a:solidFill>
                  <a:srgbClr val="FFFFFF"/>
                </a:solidFill>
              </a:rPr>
              <a:t>1/10</a:t>
            </a:r>
            <a:r>
              <a:rPr lang="en-US" sz="2400" baseline="30000" dirty="0">
                <a:solidFill>
                  <a:srgbClr val="FFFFFF"/>
                </a:solidFill>
              </a:rPr>
              <a:t>th</a:t>
            </a:r>
            <a:r>
              <a:rPr lang="en-US" sz="2400" dirty="0">
                <a:solidFill>
                  <a:srgbClr val="FFFFFF"/>
                </a:solidFill>
              </a:rPr>
              <a:t> of plots visited every year since 2001</a:t>
            </a:r>
          </a:p>
          <a:p>
            <a:pPr lvl="1"/>
            <a:r>
              <a:rPr lang="en-US" sz="2400" dirty="0">
                <a:solidFill>
                  <a:srgbClr val="FFFFFF"/>
                </a:solidFill>
              </a:rPr>
              <a:t>~10 years between visits, 2 visits per plot</a:t>
            </a:r>
          </a:p>
          <a:p>
            <a:r>
              <a:rPr lang="en-US" sz="2400" dirty="0">
                <a:solidFill>
                  <a:srgbClr val="FFFFFF"/>
                </a:solidFill>
              </a:rPr>
              <a:t>On each plot:</a:t>
            </a:r>
          </a:p>
          <a:p>
            <a:pPr lvl="1"/>
            <a:r>
              <a:rPr lang="en-US" sz="2400" dirty="0">
                <a:solidFill>
                  <a:srgbClr val="FFFFFF"/>
                </a:solidFill>
              </a:rPr>
              <a:t>Inventory stems &gt; 2.54 cm DBH</a:t>
            </a:r>
          </a:p>
          <a:p>
            <a:pPr lvl="1"/>
            <a:r>
              <a:rPr lang="en-US" sz="2400" dirty="0">
                <a:solidFill>
                  <a:srgbClr val="FFFFFF"/>
                </a:solidFill>
              </a:rPr>
              <a:t>Presence of disturbances (e.g., fire)</a:t>
            </a:r>
          </a:p>
          <a:p>
            <a:r>
              <a:rPr lang="en-US" sz="2400" dirty="0">
                <a:solidFill>
                  <a:srgbClr val="FFFFFF"/>
                </a:solidFill>
              </a:rPr>
              <a:t>Climatic water deficit (CWD) data from </a:t>
            </a:r>
            <a:r>
              <a:rPr lang="en-US" sz="2400">
                <a:solidFill>
                  <a:srgbClr val="FFFFFF"/>
                </a:solidFill>
              </a:rPr>
              <a:t>TerraClimate</a:t>
            </a:r>
            <a:endParaRPr lang="en-US" sz="2400" dirty="0">
              <a:solidFill>
                <a:srgbClr val="FFFFFF"/>
              </a:solidFill>
            </a:endParaRPr>
          </a:p>
        </p:txBody>
      </p:sp>
      <p:sp>
        <p:nvSpPr>
          <p:cNvPr id="12" name="Rectangle 16">
            <a:extLst>
              <a:ext uri="{FF2B5EF4-FFF2-40B4-BE49-F238E27FC236}">
                <a16:creationId xmlns:a16="http://schemas.microsoft.com/office/drawing/2014/main" id="{10A9524C-9867-46B4-ABAF-CB92D6611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a:extLst>
              <a:ext uri="{FF2B5EF4-FFF2-40B4-BE49-F238E27FC236}">
                <a16:creationId xmlns:a16="http://schemas.microsoft.com/office/drawing/2014/main" id="{FA7A0306-21F1-1E5A-26F4-37B1D7282472}"/>
              </a:ext>
            </a:extLst>
          </p:cNvPr>
          <p:cNvPicPr>
            <a:picLocks noChangeAspect="1"/>
          </p:cNvPicPr>
          <p:nvPr/>
        </p:nvPicPr>
        <p:blipFill>
          <a:blip r:embed="rId3">
            <a:extLst>
              <a:ext uri="{28A0092B-C50C-407E-A947-70E740481C1C}">
                <a14:useLocalDpi xmlns:a14="http://schemas.microsoft.com/office/drawing/2010/main" val="0"/>
              </a:ext>
            </a:extLst>
          </a:blip>
          <a:srcRect l="1817" r="1817"/>
          <a:stretch/>
        </p:blipFill>
        <p:spPr bwMode="auto">
          <a:xfrm>
            <a:off x="8251982" y="854244"/>
            <a:ext cx="3294253" cy="5127720"/>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3279309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A8FFEA1-1B69-4F42-B552-0CCF72596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AA3C9226-5EC8-460B-82D7-72AA994DF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8" name="Straight Connector 17">
            <a:extLst>
              <a:ext uri="{FF2B5EF4-FFF2-40B4-BE49-F238E27FC236}">
                <a16:creationId xmlns:a16="http://schemas.microsoft.com/office/drawing/2014/main" id="{62A90A9D-33DF-408E-BF4C-F82588935C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0" name="Rectangle 19">
            <a:extLst>
              <a:ext uri="{FF2B5EF4-FFF2-40B4-BE49-F238E27FC236}">
                <a16:creationId xmlns:a16="http://schemas.microsoft.com/office/drawing/2014/main" id="{E6AA15AE-DAFE-4E1E-B05F-F57962FD3A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CC612-1FB2-9E6D-FD0A-93DECA40AA40}"/>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5600" dirty="0">
                <a:solidFill>
                  <a:schemeClr val="tx1">
                    <a:lumMod val="85000"/>
                    <a:lumOff val="15000"/>
                  </a:schemeClr>
                </a:solidFill>
              </a:rPr>
              <a:t>Observed declines in abundance</a:t>
            </a:r>
          </a:p>
        </p:txBody>
      </p:sp>
      <p:pic>
        <p:nvPicPr>
          <p:cNvPr id="9" name="Content Placeholder 8" descr="Chart&#10;&#10;Description automatically generated">
            <a:extLst>
              <a:ext uri="{FF2B5EF4-FFF2-40B4-BE49-F238E27FC236}">
                <a16:creationId xmlns:a16="http://schemas.microsoft.com/office/drawing/2014/main" id="{5ECECC76-8FD8-DB88-8359-6BA0FD535E2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3999" y="1040323"/>
            <a:ext cx="6912217" cy="4253671"/>
          </a:xfrm>
          <a:prstGeom prst="rect">
            <a:avLst/>
          </a:prstGeom>
        </p:spPr>
      </p:pic>
      <p:cxnSp>
        <p:nvCxnSpPr>
          <p:cNvPr id="22" name="Straight Connector 21">
            <a:extLst>
              <a:ext uri="{FF2B5EF4-FFF2-40B4-BE49-F238E27FC236}">
                <a16:creationId xmlns:a16="http://schemas.microsoft.com/office/drawing/2014/main" id="{D07141D5-A57C-43F5-A655-5BA2D0D2AF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D9DB1F97-BFF9-46CC-8EB4-BB63B98F1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88CAE6E3-39B4-4A16-97BC-9C376B9B7E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5682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C2B66E13-C4C6-C8DD-B47C-96A911694581}"/>
              </a:ext>
            </a:extLst>
          </p:cNvPr>
          <p:cNvGraphicFramePr>
            <a:graphicFrameLocks noGrp="1"/>
          </p:cNvGraphicFramePr>
          <p:nvPr>
            <p:ph idx="1"/>
            <p:extLst>
              <p:ext uri="{D42A27DB-BD31-4B8C-83A1-F6EECF244321}">
                <p14:modId xmlns:p14="http://schemas.microsoft.com/office/powerpoint/2010/main" val="1931971723"/>
              </p:ext>
            </p:extLst>
          </p:nvPr>
        </p:nvGraphicFramePr>
        <p:xfrm>
          <a:off x="645761" y="370218"/>
          <a:ext cx="10900477" cy="55341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Arrow: Right 4">
            <a:extLst>
              <a:ext uri="{FF2B5EF4-FFF2-40B4-BE49-F238E27FC236}">
                <a16:creationId xmlns:a16="http://schemas.microsoft.com/office/drawing/2014/main" id="{04DEF18D-190D-CF02-195C-74F238811A3E}"/>
              </a:ext>
            </a:extLst>
          </p:cNvPr>
          <p:cNvSpPr/>
          <p:nvPr/>
        </p:nvSpPr>
        <p:spPr>
          <a:xfrm>
            <a:off x="3875322" y="417130"/>
            <a:ext cx="719847" cy="5447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5D0D2285-C70C-7DAB-67EC-7EDE7C3FC691}"/>
              </a:ext>
            </a:extLst>
          </p:cNvPr>
          <p:cNvSpPr/>
          <p:nvPr/>
        </p:nvSpPr>
        <p:spPr>
          <a:xfrm>
            <a:off x="7601423" y="417129"/>
            <a:ext cx="719847" cy="5447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83360D-3E4C-5BB3-272A-1C2FA3FC19F2}"/>
                  </a:ext>
                </a:extLst>
              </p:cNvPr>
              <p:cNvSpPr txBox="1"/>
              <p:nvPr/>
            </p:nvSpPr>
            <p:spPr>
              <a:xfrm>
                <a:off x="788958" y="5197049"/>
                <a:ext cx="29449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r>
                        <a:rPr lang="en-US" b="1" i="0" smtClean="0">
                          <a:latin typeface="Cambria Math" panose="02040503050406030204" pitchFamily="18" charset="0"/>
                          <a:ea typeface="Cambria Math" panose="02040503050406030204" pitchFamily="18" charset="0"/>
                        </a:rPr>
                        <m:t>𝐗</m:t>
                      </m:r>
                      <m:sSub>
                        <m:sSubPr>
                          <m:ctrlPr>
                            <a:rPr lang="en-US" b="1"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1" i="1" smtClean="0">
                              <a:latin typeface="Cambria Math" panose="02040503050406030204" pitchFamily="18" charset="0"/>
                              <a:ea typeface="Cambria Math" panose="02040503050406030204" pitchFamily="18" charset="0"/>
                            </a:rPr>
                            <m:t>𝒔</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𝑝𝑙𝑜𝑡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𝑒𝑐𝑜𝑟𝑒𝑔𝑖𝑜𝑛</m:t>
                      </m:r>
                    </m:oMath>
                  </m:oMathPara>
                </a14:m>
                <a:endParaRPr lang="en-US" dirty="0"/>
              </a:p>
            </p:txBody>
          </p:sp>
        </mc:Choice>
        <mc:Fallback xmlns="">
          <p:sp>
            <p:nvSpPr>
              <p:cNvPr id="7" name="TextBox 6">
                <a:extLst>
                  <a:ext uri="{FF2B5EF4-FFF2-40B4-BE49-F238E27FC236}">
                    <a16:creationId xmlns:a16="http://schemas.microsoft.com/office/drawing/2014/main" id="{0783360D-3E4C-5BB3-272A-1C2FA3FC19F2}"/>
                  </a:ext>
                </a:extLst>
              </p:cNvPr>
              <p:cNvSpPr txBox="1">
                <a:spLocks noRot="1" noChangeAspect="1" noMove="1" noResize="1" noEditPoints="1" noAdjustHandles="1" noChangeArrowheads="1" noChangeShapeType="1" noTextEdit="1"/>
              </p:cNvSpPr>
              <p:nvPr/>
            </p:nvSpPr>
            <p:spPr>
              <a:xfrm>
                <a:off x="788958" y="5197049"/>
                <a:ext cx="2944973" cy="276999"/>
              </a:xfrm>
              <a:prstGeom prst="rect">
                <a:avLst/>
              </a:prstGeom>
              <a:blipFill>
                <a:blip r:embed="rId8"/>
                <a:stretch>
                  <a:fillRect t="-4444" r="-826"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CD902CF-11B7-839C-9446-EED9D504B923}"/>
                  </a:ext>
                </a:extLst>
              </p:cNvPr>
              <p:cNvSpPr txBox="1"/>
              <p:nvPr/>
            </p:nvSpPr>
            <p:spPr>
              <a:xfrm>
                <a:off x="4629263" y="1975929"/>
                <a:ext cx="26388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i="1" smtClean="0">
                          <a:latin typeface="Cambria Math" panose="02040503050406030204" pitchFamily="18" charset="0"/>
                          <a:ea typeface="Cambria Math" panose="02040503050406030204" pitchFamily="18" charset="0"/>
                        </a:rPr>
                        <m:t>S</m:t>
                      </m:r>
                      <m:r>
                        <m:rPr>
                          <m:nor/>
                        </m:rPr>
                        <a:rPr lang="en-US" b="0" i="1" smtClean="0">
                          <a:latin typeface="Cambria Math" panose="02040503050406030204" pitchFamily="18" charset="0"/>
                          <a:ea typeface="Cambria Math" panose="02040503050406030204" pitchFamily="18" charset="0"/>
                        </a:rPr>
                        <m:t>urv</m:t>
                      </m:r>
                      <m:r>
                        <m:rPr>
                          <m:nor/>
                        </m:rPr>
                        <a:rPr lang="en-US" b="0" i="0"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Bern</m:t>
                      </m:r>
                      <m:r>
                        <m:rPr>
                          <m:nor/>
                        </m:rPr>
                        <a:rPr lang="en-US" b="0" i="0"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inv</m:t>
                      </m:r>
                      <m:r>
                        <m:rPr>
                          <m:nor/>
                        </m:rPr>
                        <a:rPr lang="en-US" b="0" i="0"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logit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8" name="TextBox 7">
                <a:extLst>
                  <a:ext uri="{FF2B5EF4-FFF2-40B4-BE49-F238E27FC236}">
                    <a16:creationId xmlns:a16="http://schemas.microsoft.com/office/drawing/2014/main" id="{ECD902CF-11B7-839C-9446-EED9D504B923}"/>
                  </a:ext>
                </a:extLst>
              </p:cNvPr>
              <p:cNvSpPr txBox="1">
                <a:spLocks noRot="1" noChangeAspect="1" noMove="1" noResize="1" noEditPoints="1" noAdjustHandles="1" noChangeArrowheads="1" noChangeShapeType="1" noTextEdit="1"/>
              </p:cNvSpPr>
              <p:nvPr/>
            </p:nvSpPr>
            <p:spPr>
              <a:xfrm>
                <a:off x="4629263" y="1975929"/>
                <a:ext cx="2638864" cy="276999"/>
              </a:xfrm>
              <a:prstGeom prst="rect">
                <a:avLst/>
              </a:prstGeom>
              <a:blipFill>
                <a:blip r:embed="rId9"/>
                <a:stretch>
                  <a:fillRect l="-1617" t="-2174" r="-2771"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0B79C2F-EF52-EECD-796B-DFBAEE844C69}"/>
                  </a:ext>
                </a:extLst>
              </p:cNvPr>
              <p:cNvSpPr txBox="1"/>
              <p:nvPr/>
            </p:nvSpPr>
            <p:spPr>
              <a:xfrm>
                <a:off x="4434803" y="3363526"/>
                <a:ext cx="307231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𝐷𝐵𝐻</m:t>
                      </m:r>
                      <m:r>
                        <a:rPr lang="en-US" b="0"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Normal</m:t>
                      </m:r>
                      <m:r>
                        <m:rPr>
                          <m:nor/>
                        </m:rPr>
                        <a:rPr lang="en-US" b="0" i="0"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T</m:t>
                      </m:r>
                      <m:r>
                        <a:rPr lang="en-US" b="0" i="1" smtClean="0">
                          <a:latin typeface="Cambria Math" panose="02040503050406030204" pitchFamily="18" charset="0"/>
                          <a:ea typeface="Cambria Math" panose="02040503050406030204" pitchFamily="18" charset="0"/>
                        </a:rPr>
                        <m:t>[0.0254,]</m:t>
                      </m:r>
                    </m:oMath>
                  </m:oMathPara>
                </a14:m>
                <a:endParaRPr lang="en-US" dirty="0"/>
              </a:p>
            </p:txBody>
          </p:sp>
        </mc:Choice>
        <mc:Fallback xmlns="">
          <p:sp>
            <p:nvSpPr>
              <p:cNvPr id="9" name="TextBox 8">
                <a:extLst>
                  <a:ext uri="{FF2B5EF4-FFF2-40B4-BE49-F238E27FC236}">
                    <a16:creationId xmlns:a16="http://schemas.microsoft.com/office/drawing/2014/main" id="{80B79C2F-EF52-EECD-796B-DFBAEE844C69}"/>
                  </a:ext>
                </a:extLst>
              </p:cNvPr>
              <p:cNvSpPr txBox="1">
                <a:spLocks noRot="1" noChangeAspect="1" noMove="1" noResize="1" noEditPoints="1" noAdjustHandles="1" noChangeArrowheads="1" noChangeShapeType="1" noTextEdit="1"/>
              </p:cNvSpPr>
              <p:nvPr/>
            </p:nvSpPr>
            <p:spPr>
              <a:xfrm>
                <a:off x="4434803" y="3363526"/>
                <a:ext cx="3072316" cy="276999"/>
              </a:xfrm>
              <a:prstGeom prst="rect">
                <a:avLst/>
              </a:prstGeom>
              <a:blipFill>
                <a:blip r:embed="rId10"/>
                <a:stretch>
                  <a:fillRect l="-1190" t="-4444" r="-2381"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F71DF36-E9C7-6702-7DC4-285F71763E7B}"/>
                  </a:ext>
                </a:extLst>
              </p:cNvPr>
              <p:cNvSpPr txBox="1"/>
              <p:nvPr/>
            </p:nvSpPr>
            <p:spPr>
              <a:xfrm>
                <a:off x="4595169" y="4751123"/>
                <a:ext cx="2717795" cy="5668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ea typeface="Cambria Math" panose="02040503050406030204" pitchFamily="18" charset="0"/>
                        </a:rPr>
                        <m:t>n</m:t>
                      </m:r>
                      <m:r>
                        <m:rPr>
                          <m:nor/>
                        </m:rPr>
                        <a:rPr lang="en-US" b="0" i="0"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nary>
                        <m:naryPr>
                          <m:chr m:val="∑"/>
                          <m:limLoc m:val="subSup"/>
                          <m:ctrlPr>
                            <a:rPr lang="en-US" b="0" i="1" smtClean="0">
                              <a:latin typeface="Cambria Math" panose="02040503050406030204" pitchFamily="18" charset="0"/>
                              <a:ea typeface="Cambria Math" panose="02040503050406030204" pitchFamily="18" charset="0"/>
                            </a:rPr>
                          </m:ctrlPr>
                        </m:naryPr>
                        <m:sub>
                          <m:r>
                            <m:rPr>
                              <m:brk m:alnAt="25"/>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99</m:t>
                          </m:r>
                        </m:sup>
                        <m:e>
                          <m:r>
                            <m:rPr>
                              <m:nor/>
                            </m:rPr>
                            <a:rPr lang="en-US" b="0" i="0" smtClean="0">
                              <a:latin typeface="Cambria Math" panose="02040503050406030204" pitchFamily="18" charset="0"/>
                              <a:ea typeface="Cambria Math" panose="02040503050406030204" pitchFamily="18" charset="0"/>
                            </a:rPr>
                            <m:t>exp</m:t>
                          </m:r>
                          <m:r>
                            <m:rPr>
                              <m:nor/>
                            </m:rPr>
                            <a:rPr lang="en-US" b="0" i="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0(</m:t>
                              </m:r>
                              <m:r>
                                <a:rPr lang="en-US" i="1">
                                  <a:latin typeface="Cambria Math" panose="02040503050406030204" pitchFamily="18" charset="0"/>
                                  <a:ea typeface="Cambria Math" panose="02040503050406030204" pitchFamily="18" charset="0"/>
                                </a:rPr>
                                <m:t>𝐹</m:t>
                              </m:r>
                              <m:r>
                                <a:rPr lang="en-US" i="1">
                                  <a:latin typeface="Cambria Math" panose="02040503050406030204" pitchFamily="18" charset="0"/>
                                  <a:ea typeface="Cambria Math" panose="02040503050406030204" pitchFamily="18" charset="0"/>
                                </a:rPr>
                                <m:t>)</m:t>
                              </m:r>
                            </m:sub>
                          </m:sSub>
                          <m:r>
                            <m:rPr>
                              <m:nor/>
                            </m:rPr>
                            <a:rPr lang="en-US" b="0" i="0" smtClean="0">
                              <a:latin typeface="Cambria Math" panose="02040503050406030204" pitchFamily="18" charset="0"/>
                              <a:ea typeface="Cambria Math" panose="02040503050406030204" pitchFamily="18" charset="0"/>
                            </a:rPr>
                            <m:t>)</m:t>
                          </m:r>
                        </m:e>
                      </m:nary>
                      <m:r>
                        <a:rPr lang="en-US">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m:rPr>
                              <m:nor/>
                            </m:rPr>
                            <a:rPr lang="en-US" b="0" i="0" smtClean="0">
                              <a:latin typeface="Cambria Math" panose="02040503050406030204" pitchFamily="18" charset="0"/>
                              <a:ea typeface="Cambria Math" panose="02040503050406030204" pitchFamily="18" charset="0"/>
                            </a:rPr>
                            <m:t>n</m:t>
                          </m:r>
                        </m:e>
                        <m:sub>
                          <m:r>
                            <a:rPr lang="en-US" b="0" i="1" smtClean="0">
                              <a:latin typeface="Cambria Math" panose="02040503050406030204" pitchFamily="18" charset="0"/>
                              <a:ea typeface="Cambria Math" panose="02040503050406030204" pitchFamily="18" charset="0"/>
                            </a:rPr>
                            <m:t>𝑖</m:t>
                          </m:r>
                        </m:sub>
                      </m:sSub>
                    </m:oMath>
                  </m:oMathPara>
                </a14:m>
                <a:endParaRPr lang="en-US" dirty="0"/>
              </a:p>
            </p:txBody>
          </p:sp>
        </mc:Choice>
        <mc:Fallback xmlns="">
          <p:sp>
            <p:nvSpPr>
              <p:cNvPr id="10" name="TextBox 9">
                <a:extLst>
                  <a:ext uri="{FF2B5EF4-FFF2-40B4-BE49-F238E27FC236}">
                    <a16:creationId xmlns:a16="http://schemas.microsoft.com/office/drawing/2014/main" id="{8F71DF36-E9C7-6702-7DC4-285F71763E7B}"/>
                  </a:ext>
                </a:extLst>
              </p:cNvPr>
              <p:cNvSpPr txBox="1">
                <a:spLocks noRot="1" noChangeAspect="1" noMove="1" noResize="1" noEditPoints="1" noAdjustHandles="1" noChangeArrowheads="1" noChangeShapeType="1" noTextEdit="1"/>
              </p:cNvSpPr>
              <p:nvPr/>
            </p:nvSpPr>
            <p:spPr>
              <a:xfrm>
                <a:off x="4595169" y="4751123"/>
                <a:ext cx="2717795" cy="56682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B596C91-844F-D1ED-AEFA-14B40B0F0840}"/>
                  </a:ext>
                </a:extLst>
              </p:cNvPr>
              <p:cNvSpPr txBox="1"/>
              <p:nvPr/>
            </p:nvSpPr>
            <p:spPr>
              <a:xfrm>
                <a:off x="4595169" y="5454726"/>
                <a:ext cx="22039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 </m:t>
                      </m:r>
                      <m:r>
                        <m:rPr>
                          <m:nor/>
                        </m:rPr>
                        <a:rPr lang="en-US" b="0" i="0" smtClean="0">
                          <a:latin typeface="Cambria Math" panose="02040503050406030204" pitchFamily="18" charset="0"/>
                          <a:ea typeface="Cambria Math" panose="02040503050406030204" pitchFamily="18" charset="0"/>
                        </a:rPr>
                        <m:t>Neg</m:t>
                      </m:r>
                      <m:r>
                        <m:rPr>
                          <m:nor/>
                        </m:rP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Bin</m:t>
                      </m:r>
                      <m:r>
                        <a:rPr lang="en-US" b="0" i="0"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m:rPr>
                              <m:sty m:val="p"/>
                            </m:rPr>
                            <a:rPr lang="en-US" b="0" i="0" smtClean="0">
                              <a:latin typeface="Cambria Math" panose="02040503050406030204" pitchFamily="18" charset="0"/>
                              <a:ea typeface="Cambria Math" panose="02040503050406030204" pitchFamily="18" charset="0"/>
                            </a:rPr>
                            <m:t>n</m:t>
                          </m:r>
                        </m:e>
                        <m:sup>
                          <m:r>
                            <a:rPr lang="en-US" b="0" i="0"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𝜅</m:t>
                      </m:r>
                      <m:r>
                        <a:rPr lang="en-US" b="0" i="0"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1" name="TextBox 10">
                <a:extLst>
                  <a:ext uri="{FF2B5EF4-FFF2-40B4-BE49-F238E27FC236}">
                    <a16:creationId xmlns:a16="http://schemas.microsoft.com/office/drawing/2014/main" id="{5B596C91-844F-D1ED-AEFA-14B40B0F0840}"/>
                  </a:ext>
                </a:extLst>
              </p:cNvPr>
              <p:cNvSpPr txBox="1">
                <a:spLocks noRot="1" noChangeAspect="1" noMove="1" noResize="1" noEditPoints="1" noAdjustHandles="1" noChangeArrowheads="1" noChangeShapeType="1" noTextEdit="1"/>
              </p:cNvSpPr>
              <p:nvPr/>
            </p:nvSpPr>
            <p:spPr>
              <a:xfrm>
                <a:off x="4595169" y="5454726"/>
                <a:ext cx="2203937" cy="276999"/>
              </a:xfrm>
              <a:prstGeom prst="rect">
                <a:avLst/>
              </a:prstGeom>
              <a:blipFill>
                <a:blip r:embed="rId12"/>
                <a:stretch>
                  <a:fillRect l="-2216" t="-2222" r="-3601"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3EA4B38-351F-8D64-773C-A4E25C2CF490}"/>
                  </a:ext>
                </a:extLst>
              </p:cNvPr>
              <p:cNvSpPr txBox="1"/>
              <p:nvPr/>
            </p:nvSpPr>
            <p:spPr>
              <a:xfrm>
                <a:off x="788958" y="5550730"/>
                <a:ext cx="2891304" cy="3032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1" i="0" smtClean="0">
                          <a:latin typeface="Cambria Math" panose="02040503050406030204" pitchFamily="18" charset="0"/>
                          <a:ea typeface="Cambria Math" panose="02040503050406030204" pitchFamily="18" charset="0"/>
                        </a:rPr>
                        <m:t>𝐗</m:t>
                      </m:r>
                      <m:sSub>
                        <m:sSubPr>
                          <m:ctrlPr>
                            <a:rPr lang="en-US" b="1"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1" i="1" smtClean="0">
                              <a:latin typeface="Cambria Math" panose="02040503050406030204" pitchFamily="18" charset="0"/>
                              <a:ea typeface="Cambria Math" panose="02040503050406030204" pitchFamily="18" charset="0"/>
                            </a:rPr>
                            <m:t>𝒈</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𝑝𝑙𝑜𝑡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𝑒𝑐𝑜𝑟𝑒𝑔𝑖𝑜𝑛</m:t>
                      </m:r>
                    </m:oMath>
                  </m:oMathPara>
                </a14:m>
                <a:endParaRPr lang="en-US" dirty="0"/>
              </a:p>
            </p:txBody>
          </p:sp>
        </mc:Choice>
        <mc:Fallback xmlns="">
          <p:sp>
            <p:nvSpPr>
              <p:cNvPr id="15" name="TextBox 14">
                <a:extLst>
                  <a:ext uri="{FF2B5EF4-FFF2-40B4-BE49-F238E27FC236}">
                    <a16:creationId xmlns:a16="http://schemas.microsoft.com/office/drawing/2014/main" id="{03EA4B38-351F-8D64-773C-A4E25C2CF490}"/>
                  </a:ext>
                </a:extLst>
              </p:cNvPr>
              <p:cNvSpPr txBox="1">
                <a:spLocks noRot="1" noChangeAspect="1" noMove="1" noResize="1" noEditPoints="1" noAdjustHandles="1" noChangeArrowheads="1" noChangeShapeType="1" noTextEdit="1"/>
              </p:cNvSpPr>
              <p:nvPr/>
            </p:nvSpPr>
            <p:spPr>
              <a:xfrm>
                <a:off x="788958" y="5550730"/>
                <a:ext cx="2891304" cy="303288"/>
              </a:xfrm>
              <a:prstGeom prst="rect">
                <a:avLst/>
              </a:prstGeom>
              <a:blipFill>
                <a:blip r:embed="rId13"/>
                <a:stretch>
                  <a:fillRect l="-1263" t="-2041" r="-2316" b="-26531"/>
                </a:stretch>
              </a:blipFill>
            </p:spPr>
            <p:txBody>
              <a:bodyPr/>
              <a:lstStyle/>
              <a:p>
                <a:r>
                  <a:rPr lang="en-US">
                    <a:noFill/>
                  </a:rPr>
                  <a:t> </a:t>
                </a:r>
              </a:p>
            </p:txBody>
          </p:sp>
        </mc:Fallback>
      </mc:AlternateContent>
    </p:spTree>
    <p:extLst>
      <p:ext uri="{BB962C8B-B14F-4D97-AF65-F5344CB8AC3E}">
        <p14:creationId xmlns:p14="http://schemas.microsoft.com/office/powerpoint/2010/main" val="3331691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AA5C00-D111-FB96-C0EB-F67887882CC8}"/>
              </a:ext>
            </a:extLst>
          </p:cNvPr>
          <p:cNvSpPr/>
          <p:nvPr/>
        </p:nvSpPr>
        <p:spPr>
          <a:xfrm>
            <a:off x="0" y="301336"/>
            <a:ext cx="12192000" cy="58085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diagram&#10;&#10;Description automatically generated">
            <a:extLst>
              <a:ext uri="{FF2B5EF4-FFF2-40B4-BE49-F238E27FC236}">
                <a16:creationId xmlns:a16="http://schemas.microsoft.com/office/drawing/2014/main" id="{E33D2E95-7704-B260-E7DC-6BBC6A74791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387626"/>
            <a:ext cx="12189036" cy="5540471"/>
          </a:xfrm>
        </p:spPr>
      </p:pic>
    </p:spTree>
    <p:extLst>
      <p:ext uri="{BB962C8B-B14F-4D97-AF65-F5344CB8AC3E}">
        <p14:creationId xmlns:p14="http://schemas.microsoft.com/office/powerpoint/2010/main" val="1615587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AA5C00-D111-FB96-C0EB-F67887882CC8}"/>
              </a:ext>
            </a:extLst>
          </p:cNvPr>
          <p:cNvSpPr/>
          <p:nvPr/>
        </p:nvSpPr>
        <p:spPr>
          <a:xfrm>
            <a:off x="0" y="301336"/>
            <a:ext cx="12192000" cy="58085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diagram&#10;&#10;Description automatically generated">
            <a:extLst>
              <a:ext uri="{FF2B5EF4-FFF2-40B4-BE49-F238E27FC236}">
                <a16:creationId xmlns:a16="http://schemas.microsoft.com/office/drawing/2014/main" id="{E33D2E95-7704-B260-E7DC-6BBC6A74791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387626"/>
            <a:ext cx="12189036" cy="5540471"/>
          </a:xfrm>
        </p:spPr>
      </p:pic>
      <p:sp>
        <p:nvSpPr>
          <p:cNvPr id="2" name="Rectangle 1">
            <a:extLst>
              <a:ext uri="{FF2B5EF4-FFF2-40B4-BE49-F238E27FC236}">
                <a16:creationId xmlns:a16="http://schemas.microsoft.com/office/drawing/2014/main" id="{0E682F75-1BC8-CAF1-E7A6-16407C6DEBE3}"/>
              </a:ext>
            </a:extLst>
          </p:cNvPr>
          <p:cNvSpPr/>
          <p:nvPr/>
        </p:nvSpPr>
        <p:spPr>
          <a:xfrm>
            <a:off x="8159932" y="387626"/>
            <a:ext cx="4032068" cy="5540471"/>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606029D-6DF3-35E7-5C00-28530D5C9375}"/>
              </a:ext>
            </a:extLst>
          </p:cNvPr>
          <p:cNvSpPr/>
          <p:nvPr/>
        </p:nvSpPr>
        <p:spPr>
          <a:xfrm>
            <a:off x="4124901" y="3161211"/>
            <a:ext cx="4032068" cy="2766885"/>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9AD46C5-2E1C-99A8-C330-169FA9E61884}"/>
              </a:ext>
            </a:extLst>
          </p:cNvPr>
          <p:cNvSpPr/>
          <p:nvPr/>
        </p:nvSpPr>
        <p:spPr>
          <a:xfrm>
            <a:off x="-2962" y="478505"/>
            <a:ext cx="4032068" cy="5540471"/>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CE7E52A-33F1-D0FA-6953-BF19C65285FF}"/>
              </a:ext>
            </a:extLst>
          </p:cNvPr>
          <p:cNvSpPr/>
          <p:nvPr/>
        </p:nvSpPr>
        <p:spPr>
          <a:xfrm>
            <a:off x="3962400" y="301336"/>
            <a:ext cx="4194569" cy="2859874"/>
          </a:xfrm>
          <a:prstGeom prst="rect">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7939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14314A4-1173-B16E-7865-2522416B478E}"/>
              </a:ext>
            </a:extLst>
          </p:cNvPr>
          <p:cNvSpPr/>
          <p:nvPr/>
        </p:nvSpPr>
        <p:spPr>
          <a:xfrm>
            <a:off x="0" y="301336"/>
            <a:ext cx="12192000" cy="58085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id="{274175D8-DB87-89E6-CC5B-C9EA8C55AA7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161" y="301336"/>
            <a:ext cx="12135678" cy="5516217"/>
          </a:xfrm>
        </p:spPr>
      </p:pic>
    </p:spTree>
    <p:extLst>
      <p:ext uri="{BB962C8B-B14F-4D97-AF65-F5344CB8AC3E}">
        <p14:creationId xmlns:p14="http://schemas.microsoft.com/office/powerpoint/2010/main" val="2106167724"/>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459</TotalTime>
  <Words>1861</Words>
  <Application>Microsoft Office PowerPoint</Application>
  <PresentationFormat>Widescreen</PresentationFormat>
  <Paragraphs>128</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Calibri</vt:lpstr>
      <vt:lpstr>Calibri Light</vt:lpstr>
      <vt:lpstr>Cambria Math</vt:lpstr>
      <vt:lpstr>Retrospect</vt:lpstr>
      <vt:lpstr>Sugar Pine</vt:lpstr>
      <vt:lpstr>PowerPoint Presentation</vt:lpstr>
      <vt:lpstr>Stressors</vt:lpstr>
      <vt:lpstr>Data</vt:lpstr>
      <vt:lpstr>Observed declines in abundance</vt:lpstr>
      <vt:lpstr>PowerPoint Presentation</vt:lpstr>
      <vt:lpstr>PowerPoint Presentation</vt:lpstr>
      <vt:lpstr>PowerPoint Presentation</vt:lpstr>
      <vt:lpstr>PowerPoint Presentation</vt:lpstr>
      <vt:lpstr>PowerPoint Presentation</vt:lpstr>
      <vt:lpstr>Projected population size (after 10 years)</vt:lpstr>
      <vt:lpstr>Asymptotic population growth rate</vt:lpstr>
      <vt:lpstr>Takeaways</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Foster</dc:creator>
  <cp:lastModifiedBy>Daniel Foster</cp:lastModifiedBy>
  <cp:revision>12</cp:revision>
  <dcterms:created xsi:type="dcterms:W3CDTF">2022-06-20T15:41:35Z</dcterms:created>
  <dcterms:modified xsi:type="dcterms:W3CDTF">2022-06-24T18:29:44Z</dcterms:modified>
</cp:coreProperties>
</file>